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6"/>
  </p:notesMasterIdLst>
  <p:sldIdLst>
    <p:sldId id="256" r:id="rId2"/>
    <p:sldId id="257" r:id="rId3"/>
    <p:sldId id="258" r:id="rId4"/>
    <p:sldId id="262" r:id="rId5"/>
    <p:sldId id="263" r:id="rId6"/>
    <p:sldId id="266" r:id="rId7"/>
    <p:sldId id="313" r:id="rId8"/>
    <p:sldId id="267" r:id="rId9"/>
    <p:sldId id="268" r:id="rId10"/>
    <p:sldId id="269" r:id="rId11"/>
    <p:sldId id="280" r:id="rId12"/>
    <p:sldId id="315" r:id="rId13"/>
    <p:sldId id="281" r:id="rId14"/>
    <p:sldId id="276" r:id="rId15"/>
    <p:sldId id="265" r:id="rId16"/>
    <p:sldId id="310" r:id="rId17"/>
    <p:sldId id="311" r:id="rId18"/>
    <p:sldId id="277" r:id="rId19"/>
    <p:sldId id="270" r:id="rId20"/>
    <p:sldId id="260" r:id="rId21"/>
    <p:sldId id="271" r:id="rId22"/>
    <p:sldId id="272" r:id="rId23"/>
    <p:sldId id="273" r:id="rId24"/>
    <p:sldId id="274" r:id="rId25"/>
    <p:sldId id="275" r:id="rId26"/>
    <p:sldId id="284" r:id="rId27"/>
    <p:sldId id="285" r:id="rId28"/>
    <p:sldId id="286" r:id="rId29"/>
    <p:sldId id="287" r:id="rId30"/>
    <p:sldId id="288" r:id="rId31"/>
    <p:sldId id="289" r:id="rId32"/>
    <p:sldId id="290" r:id="rId33"/>
    <p:sldId id="291" r:id="rId34"/>
    <p:sldId id="292" r:id="rId35"/>
    <p:sldId id="261" r:id="rId36"/>
    <p:sldId id="293" r:id="rId37"/>
    <p:sldId id="278"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279" r:id="rId5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71" d="100"/>
          <a:sy n="71" d="100"/>
        </p:scale>
        <p:origin x="-2016" y="-12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printerSettings" Target="printerSettings/printerSettings1.bin"/><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80FF7A6-73B8-EB43-8F53-16DD4E1044A7}" type="datetimeFigureOut">
              <a:rPr lang="en-US" smtClean="0"/>
              <a:pPr/>
              <a:t>30/03/15</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1200BCC-4355-F142-B3D0-06A970C698C7}" type="slidenum">
              <a:rPr lang="en-GB" smtClean="0"/>
              <a:pPr/>
              <a:t>‹#›</a:t>
            </a:fld>
            <a:endParaRPr lang="en-GB"/>
          </a:p>
        </p:txBody>
      </p:sp>
    </p:spTree>
    <p:extLst>
      <p:ext uri="{BB962C8B-B14F-4D97-AF65-F5344CB8AC3E}">
        <p14:creationId xmlns:p14="http://schemas.microsoft.com/office/powerpoint/2010/main" val="530834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22"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07799">
              <a:defRPr sz="1100" b="1">
                <a:solidFill>
                  <a:schemeClr val="tx1"/>
                </a:solidFill>
                <a:latin typeface="Arial" charset="0"/>
              </a:defRPr>
            </a:lvl1pPr>
            <a:lvl2pPr marL="685817" indent="-263776" defTabSz="707799">
              <a:defRPr sz="1100" b="1">
                <a:solidFill>
                  <a:schemeClr val="tx1"/>
                </a:solidFill>
                <a:latin typeface="Arial" charset="0"/>
              </a:defRPr>
            </a:lvl2pPr>
            <a:lvl3pPr marL="1055103" indent="-211021" defTabSz="707799">
              <a:defRPr sz="1100" b="1">
                <a:solidFill>
                  <a:schemeClr val="tx1"/>
                </a:solidFill>
                <a:latin typeface="Arial" charset="0"/>
              </a:defRPr>
            </a:lvl3pPr>
            <a:lvl4pPr marL="1477145" indent="-211021" defTabSz="707799">
              <a:defRPr sz="1100" b="1">
                <a:solidFill>
                  <a:schemeClr val="tx1"/>
                </a:solidFill>
                <a:latin typeface="Arial" charset="0"/>
              </a:defRPr>
            </a:lvl4pPr>
            <a:lvl5pPr marL="1899186" indent="-211021" defTabSz="707799">
              <a:defRPr sz="1100" b="1">
                <a:solidFill>
                  <a:schemeClr val="tx1"/>
                </a:solidFill>
                <a:latin typeface="Arial" charset="0"/>
              </a:defRPr>
            </a:lvl5pPr>
            <a:lvl6pPr marL="2321227" indent="-211021" defTabSz="707799" eaLnBrk="0" fontAlgn="base" hangingPunct="0">
              <a:spcBef>
                <a:spcPct val="0"/>
              </a:spcBef>
              <a:spcAft>
                <a:spcPct val="0"/>
              </a:spcAft>
              <a:defRPr sz="1100" b="1">
                <a:solidFill>
                  <a:schemeClr val="tx1"/>
                </a:solidFill>
                <a:latin typeface="Arial" charset="0"/>
              </a:defRPr>
            </a:lvl6pPr>
            <a:lvl7pPr marL="2743269" indent="-211021" defTabSz="707799" eaLnBrk="0" fontAlgn="base" hangingPunct="0">
              <a:spcBef>
                <a:spcPct val="0"/>
              </a:spcBef>
              <a:spcAft>
                <a:spcPct val="0"/>
              </a:spcAft>
              <a:defRPr sz="1100" b="1">
                <a:solidFill>
                  <a:schemeClr val="tx1"/>
                </a:solidFill>
                <a:latin typeface="Arial" charset="0"/>
              </a:defRPr>
            </a:lvl7pPr>
            <a:lvl8pPr marL="3165310" indent="-211021" defTabSz="707799" eaLnBrk="0" fontAlgn="base" hangingPunct="0">
              <a:spcBef>
                <a:spcPct val="0"/>
              </a:spcBef>
              <a:spcAft>
                <a:spcPct val="0"/>
              </a:spcAft>
              <a:defRPr sz="1100" b="1">
                <a:solidFill>
                  <a:schemeClr val="tx1"/>
                </a:solidFill>
                <a:latin typeface="Arial" charset="0"/>
              </a:defRPr>
            </a:lvl8pPr>
            <a:lvl9pPr marL="3587351" indent="-211021" defTabSz="707799" eaLnBrk="0" fontAlgn="base" hangingPunct="0">
              <a:spcBef>
                <a:spcPct val="0"/>
              </a:spcBef>
              <a:spcAft>
                <a:spcPct val="0"/>
              </a:spcAft>
              <a:defRPr sz="1100" b="1">
                <a:solidFill>
                  <a:schemeClr val="tx1"/>
                </a:solidFill>
                <a:latin typeface="Arial" charset="0"/>
              </a:defRPr>
            </a:lvl9pPr>
          </a:lstStyle>
          <a:p>
            <a:fld id="{07BDF370-C427-4617-8628-FF3FB8E2F15A}" type="slidenum">
              <a:rPr lang="de-DE" sz="900" b="0">
                <a:latin typeface="Times New Roman" pitchFamily="18" charset="0"/>
              </a:rPr>
              <a:pPr/>
              <a:t>26</a:t>
            </a:fld>
            <a:endParaRPr lang="de-DE" sz="900" b="0">
              <a:latin typeface="Times New Roman" pitchFamily="18" charset="0"/>
            </a:endParaRPr>
          </a:p>
        </p:txBody>
      </p:sp>
      <p:sp>
        <p:nvSpPr>
          <p:cNvPr id="798723" name="Rectangle 2"/>
          <p:cNvSpPr>
            <a:spLocks noGrp="1" noRot="1" noChangeAspect="1" noChangeArrowheads="1" noTextEdit="1"/>
          </p:cNvSpPr>
          <p:nvPr>
            <p:ph type="sldImg"/>
          </p:nvPr>
        </p:nvSpPr>
        <p:spPr>
          <a:xfrm>
            <a:off x="1295400" y="800100"/>
            <a:ext cx="4268788" cy="3200400"/>
          </a:xfrm>
          <a:ln/>
        </p:spPr>
      </p:sp>
      <p:sp>
        <p:nvSpPr>
          <p:cNvPr id="798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de-DE" dirty="0" smtClean="0"/>
              <a:t>Williams</a:t>
            </a:r>
            <a:r>
              <a:rPr lang="de-DE" baseline="0" dirty="0" smtClean="0"/>
              <a:t> </a:t>
            </a:r>
            <a:r>
              <a:rPr lang="de-DE" baseline="0" dirty="0" err="1" smtClean="0"/>
              <a:t>Opoku</a:t>
            </a:r>
            <a:endParaRPr lang="de-DE" baseline="0" dirty="0" smtClean="0"/>
          </a:p>
          <a:p>
            <a:r>
              <a:rPr lang="de-DE" baseline="0" dirty="0" smtClean="0"/>
              <a:t>Email: </a:t>
            </a:r>
            <a:r>
              <a:rPr lang="de-DE" baseline="0" dirty="0" err="1" smtClean="0"/>
              <a:t>opowilliams@yahoo.com</a:t>
            </a:r>
            <a:endParaRPr lang="de-DE" baseline="0" dirty="0" smtClean="0"/>
          </a:p>
          <a:p>
            <a:r>
              <a:rPr lang="de-DE" baseline="0" dirty="0" err="1" smtClean="0"/>
              <a:t>Soc</a:t>
            </a:r>
            <a:r>
              <a:rPr lang="de-DE" baseline="0" dirty="0" smtClean="0"/>
              <a:t>: 740714-0636</a:t>
            </a:r>
            <a:endParaRPr lang="de-DE"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770"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07799">
              <a:defRPr sz="1100" b="1">
                <a:solidFill>
                  <a:schemeClr val="tx1"/>
                </a:solidFill>
                <a:latin typeface="Arial" charset="0"/>
              </a:defRPr>
            </a:lvl1pPr>
            <a:lvl2pPr marL="685817" indent="-263776" defTabSz="707799">
              <a:defRPr sz="1100" b="1">
                <a:solidFill>
                  <a:schemeClr val="tx1"/>
                </a:solidFill>
                <a:latin typeface="Arial" charset="0"/>
              </a:defRPr>
            </a:lvl2pPr>
            <a:lvl3pPr marL="1055103" indent="-211021" defTabSz="707799">
              <a:defRPr sz="1100" b="1">
                <a:solidFill>
                  <a:schemeClr val="tx1"/>
                </a:solidFill>
                <a:latin typeface="Arial" charset="0"/>
              </a:defRPr>
            </a:lvl3pPr>
            <a:lvl4pPr marL="1477145" indent="-211021" defTabSz="707799">
              <a:defRPr sz="1100" b="1">
                <a:solidFill>
                  <a:schemeClr val="tx1"/>
                </a:solidFill>
                <a:latin typeface="Arial" charset="0"/>
              </a:defRPr>
            </a:lvl4pPr>
            <a:lvl5pPr marL="1899186" indent="-211021" defTabSz="707799">
              <a:defRPr sz="1100" b="1">
                <a:solidFill>
                  <a:schemeClr val="tx1"/>
                </a:solidFill>
                <a:latin typeface="Arial" charset="0"/>
              </a:defRPr>
            </a:lvl5pPr>
            <a:lvl6pPr marL="2321227" indent="-211021" defTabSz="707799" eaLnBrk="0" fontAlgn="base" hangingPunct="0">
              <a:spcBef>
                <a:spcPct val="0"/>
              </a:spcBef>
              <a:spcAft>
                <a:spcPct val="0"/>
              </a:spcAft>
              <a:defRPr sz="1100" b="1">
                <a:solidFill>
                  <a:schemeClr val="tx1"/>
                </a:solidFill>
                <a:latin typeface="Arial" charset="0"/>
              </a:defRPr>
            </a:lvl6pPr>
            <a:lvl7pPr marL="2743269" indent="-211021" defTabSz="707799" eaLnBrk="0" fontAlgn="base" hangingPunct="0">
              <a:spcBef>
                <a:spcPct val="0"/>
              </a:spcBef>
              <a:spcAft>
                <a:spcPct val="0"/>
              </a:spcAft>
              <a:defRPr sz="1100" b="1">
                <a:solidFill>
                  <a:schemeClr val="tx1"/>
                </a:solidFill>
                <a:latin typeface="Arial" charset="0"/>
              </a:defRPr>
            </a:lvl7pPr>
            <a:lvl8pPr marL="3165310" indent="-211021" defTabSz="707799" eaLnBrk="0" fontAlgn="base" hangingPunct="0">
              <a:spcBef>
                <a:spcPct val="0"/>
              </a:spcBef>
              <a:spcAft>
                <a:spcPct val="0"/>
              </a:spcAft>
              <a:defRPr sz="1100" b="1">
                <a:solidFill>
                  <a:schemeClr val="tx1"/>
                </a:solidFill>
                <a:latin typeface="Arial" charset="0"/>
              </a:defRPr>
            </a:lvl8pPr>
            <a:lvl9pPr marL="3587351" indent="-211021" defTabSz="707799" eaLnBrk="0" fontAlgn="base" hangingPunct="0">
              <a:spcBef>
                <a:spcPct val="0"/>
              </a:spcBef>
              <a:spcAft>
                <a:spcPct val="0"/>
              </a:spcAft>
              <a:defRPr sz="1100" b="1">
                <a:solidFill>
                  <a:schemeClr val="tx1"/>
                </a:solidFill>
                <a:latin typeface="Arial" charset="0"/>
              </a:defRPr>
            </a:lvl9pPr>
          </a:lstStyle>
          <a:p>
            <a:fld id="{9AFF8BBB-25BD-4F42-92DE-092891B322A7}" type="slidenum">
              <a:rPr lang="de-DE" sz="900" b="0">
                <a:latin typeface="Times New Roman" pitchFamily="18" charset="0"/>
              </a:rPr>
              <a:pPr/>
              <a:t>29</a:t>
            </a:fld>
            <a:endParaRPr lang="de-DE" sz="900" b="0">
              <a:latin typeface="Times New Roman" pitchFamily="18" charset="0"/>
            </a:endParaRPr>
          </a:p>
        </p:txBody>
      </p:sp>
      <p:sp>
        <p:nvSpPr>
          <p:cNvPr id="800771" name="Rectangle 2"/>
          <p:cNvSpPr>
            <a:spLocks noGrp="1" noRot="1" noChangeAspect="1" noChangeArrowheads="1" noTextEdit="1"/>
          </p:cNvSpPr>
          <p:nvPr>
            <p:ph type="sldImg"/>
          </p:nvPr>
        </p:nvSpPr>
        <p:spPr>
          <a:xfrm>
            <a:off x="1295400" y="800100"/>
            <a:ext cx="4268788" cy="3200400"/>
          </a:xfrm>
          <a:ln/>
        </p:spPr>
      </p:sp>
      <p:sp>
        <p:nvSpPr>
          <p:cNvPr id="800772" name="Rectangle 3"/>
          <p:cNvSpPr>
            <a:spLocks noGrp="1" noChangeArrowheads="1"/>
          </p:cNvSpPr>
          <p:nvPr>
            <p:ph type="body" idx="1"/>
          </p:nvPr>
        </p:nvSpPr>
        <p:spPr>
          <a:xfrm>
            <a:off x="913991" y="4348613"/>
            <a:ext cx="5030018" cy="43372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134" tIns="44067" rIns="88134" bIns="44067"/>
          <a:lstStyle/>
          <a:p>
            <a:r>
              <a:rPr lang="de-DE" smtClean="0"/>
              <a:t>Die Folie weist darauf hin, dass es auch noch andere Klassifikationen nach anderen Kritierien gibt.</a:t>
            </a:r>
          </a:p>
          <a:p>
            <a:r>
              <a:rPr lang="de-DE" smtClean="0"/>
              <a:t>So spricht man von horizontalen Prototypen, wenn „die Breite“ der meisten Funktionen abgedeckt, diese aber nur relativ oberflächlich umgesetzt werden. Vertikales Prototyping geht in einem eingeschränkten Funktionsumfang in die Tiefe.</a:t>
            </a:r>
          </a:p>
          <a:p>
            <a:r>
              <a:rPr lang="de-DE" smtClean="0"/>
              <a:t>Die mittlere Klassifikation stand ja schon auf der letzten Folie.</a:t>
            </a:r>
          </a:p>
          <a:p>
            <a:r>
              <a:rPr lang="de-DE" smtClean="0"/>
              <a:t>Die letzte Klassifikation ist interessant, weil sie operativ nützlich ist. Ein Präsentationsprototyp wird weder ganz horizontal noch ganz vertikal sein. Er wird einen Teilbereich so weit umfassen, wie für eine Veranschaulichung für Kunden oder entscheidenden Vorgesetzten  erforderlich ist.</a:t>
            </a:r>
          </a:p>
          <a:p>
            <a:r>
              <a:rPr lang="de-DE" smtClean="0"/>
              <a:t>Ein eigentlicher PT umfasst dagegen fast das ganze System, spart aber Fehlerbehandlung und Sonderfälle aus.</a:t>
            </a:r>
          </a:p>
          <a:p>
            <a:r>
              <a:rPr lang="de-DE" smtClean="0"/>
              <a:t>Ein Labormuster ist ein typischer vertikaler Prototyp, der eine spezifische technische Frage in der Tiefe untersucht.</a:t>
            </a:r>
          </a:p>
          <a:p>
            <a:r>
              <a:rPr lang="de-DE" smtClean="0"/>
              <a:t>Ganz etwas anderes ist ein Pilotsystem: Es beginnt als Prototyp und soll sich zu einem produktiven System entwickeln. Diese Vorstellung trifft man oft. Problematisch ist, dass Qualitätssicherung usw. im Prototypen-Stadium oft vernachlässigt wird – und später nicht nachgeholt. </a:t>
            </a:r>
          </a:p>
          <a:p>
            <a:r>
              <a:rPr lang="de-DE" smtClean="0"/>
              <a:t>Wenn jemand von einem „Prototypen“ spricht, vergewissern Sie sich, dass Sie dieselbe Ausprägung darunter verstehen wie er/sie.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746"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07799">
              <a:defRPr sz="1100" b="1">
                <a:solidFill>
                  <a:schemeClr val="tx1"/>
                </a:solidFill>
                <a:latin typeface="Arial" charset="0"/>
              </a:defRPr>
            </a:lvl1pPr>
            <a:lvl2pPr marL="685817" indent="-263776" defTabSz="707799">
              <a:defRPr sz="1100" b="1">
                <a:solidFill>
                  <a:schemeClr val="tx1"/>
                </a:solidFill>
                <a:latin typeface="Arial" charset="0"/>
              </a:defRPr>
            </a:lvl2pPr>
            <a:lvl3pPr marL="1055103" indent="-211021" defTabSz="707799">
              <a:defRPr sz="1100" b="1">
                <a:solidFill>
                  <a:schemeClr val="tx1"/>
                </a:solidFill>
                <a:latin typeface="Arial" charset="0"/>
              </a:defRPr>
            </a:lvl3pPr>
            <a:lvl4pPr marL="1477145" indent="-211021" defTabSz="707799">
              <a:defRPr sz="1100" b="1">
                <a:solidFill>
                  <a:schemeClr val="tx1"/>
                </a:solidFill>
                <a:latin typeface="Arial" charset="0"/>
              </a:defRPr>
            </a:lvl4pPr>
            <a:lvl5pPr marL="1899186" indent="-211021" defTabSz="707799">
              <a:defRPr sz="1100" b="1">
                <a:solidFill>
                  <a:schemeClr val="tx1"/>
                </a:solidFill>
                <a:latin typeface="Arial" charset="0"/>
              </a:defRPr>
            </a:lvl5pPr>
            <a:lvl6pPr marL="2321227" indent="-211021" defTabSz="707799" eaLnBrk="0" fontAlgn="base" hangingPunct="0">
              <a:spcBef>
                <a:spcPct val="0"/>
              </a:spcBef>
              <a:spcAft>
                <a:spcPct val="0"/>
              </a:spcAft>
              <a:defRPr sz="1100" b="1">
                <a:solidFill>
                  <a:schemeClr val="tx1"/>
                </a:solidFill>
                <a:latin typeface="Arial" charset="0"/>
              </a:defRPr>
            </a:lvl6pPr>
            <a:lvl7pPr marL="2743269" indent="-211021" defTabSz="707799" eaLnBrk="0" fontAlgn="base" hangingPunct="0">
              <a:spcBef>
                <a:spcPct val="0"/>
              </a:spcBef>
              <a:spcAft>
                <a:spcPct val="0"/>
              </a:spcAft>
              <a:defRPr sz="1100" b="1">
                <a:solidFill>
                  <a:schemeClr val="tx1"/>
                </a:solidFill>
                <a:latin typeface="Arial" charset="0"/>
              </a:defRPr>
            </a:lvl7pPr>
            <a:lvl8pPr marL="3165310" indent="-211021" defTabSz="707799" eaLnBrk="0" fontAlgn="base" hangingPunct="0">
              <a:spcBef>
                <a:spcPct val="0"/>
              </a:spcBef>
              <a:spcAft>
                <a:spcPct val="0"/>
              </a:spcAft>
              <a:defRPr sz="1100" b="1">
                <a:solidFill>
                  <a:schemeClr val="tx1"/>
                </a:solidFill>
                <a:latin typeface="Arial" charset="0"/>
              </a:defRPr>
            </a:lvl8pPr>
            <a:lvl9pPr marL="3587351" indent="-211021" defTabSz="707799" eaLnBrk="0" fontAlgn="base" hangingPunct="0">
              <a:spcBef>
                <a:spcPct val="0"/>
              </a:spcBef>
              <a:spcAft>
                <a:spcPct val="0"/>
              </a:spcAft>
              <a:defRPr sz="1100" b="1">
                <a:solidFill>
                  <a:schemeClr val="tx1"/>
                </a:solidFill>
                <a:latin typeface="Arial" charset="0"/>
              </a:defRPr>
            </a:lvl9pPr>
          </a:lstStyle>
          <a:p>
            <a:fld id="{BD513406-4073-4251-8372-8272773D1CAB}" type="slidenum">
              <a:rPr lang="de-DE" sz="900" b="0">
                <a:latin typeface="Times New Roman" pitchFamily="18" charset="0"/>
              </a:rPr>
              <a:pPr/>
              <a:t>30</a:t>
            </a:fld>
            <a:endParaRPr lang="de-DE" sz="900" b="0">
              <a:latin typeface="Times New Roman" pitchFamily="18" charset="0"/>
            </a:endParaRPr>
          </a:p>
        </p:txBody>
      </p:sp>
      <p:sp>
        <p:nvSpPr>
          <p:cNvPr id="799747" name="Rectangle 2"/>
          <p:cNvSpPr>
            <a:spLocks noGrp="1" noRot="1" noChangeAspect="1" noChangeArrowheads="1" noTextEdit="1"/>
          </p:cNvSpPr>
          <p:nvPr>
            <p:ph type="sldImg"/>
          </p:nvPr>
        </p:nvSpPr>
        <p:spPr>
          <a:xfrm>
            <a:off x="1295400" y="800100"/>
            <a:ext cx="4268788" cy="3200400"/>
          </a:xfrm>
          <a:ln/>
        </p:spPr>
      </p:sp>
      <p:sp>
        <p:nvSpPr>
          <p:cNvPr id="799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134" tIns="44067" rIns="88134" bIns="44067"/>
          <a:lstStyle/>
          <a:p>
            <a:r>
              <a:rPr lang="de-DE" smtClean="0"/>
              <a:t>Das Spiralmodell enthält einen Teil, in dem Prototypen eine Rolle spielen.</a:t>
            </a:r>
          </a:p>
          <a:p>
            <a:r>
              <a:rPr lang="de-DE" smtClean="0"/>
              <a:t>Das Konzept des Prototyping ist inzwischen in verschiedene Richtungen entwickelt worden. Daher ist es sinnvoll, verschiedene Arten von Prototypen zu unterscheiden. Hier eine Klassifikation.</a:t>
            </a:r>
          </a:p>
          <a:p>
            <a:r>
              <a:rPr lang="de-DE" smtClean="0"/>
              <a:t>Die Symbole deuten an, in welcher Dimension die Prototypen nach neuen Erkenntnissen suchen: Richtung Anforderungen oder Richtung technischer Umsetzung. Beim evolutionären Ansatz werden beide Dimensionen untersucht.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Rectangle 8"/>
          <p:cNvSpPr/>
          <p:nvPr/>
        </p:nvSpPr>
        <p:spPr>
          <a:xfrm>
            <a:off x="646113" y="1447800"/>
            <a:ext cx="7851775" cy="3200400"/>
          </a:xfrm>
          <a:prstGeom prst="rect">
            <a:avLst/>
          </a:prstGeom>
          <a:noFill/>
        </p:spPr>
        <p:style>
          <a:lnRef idx="1">
            <a:schemeClr val="dk1"/>
          </a:lnRef>
          <a:fillRef idx="3">
            <a:schemeClr val="dk1"/>
          </a:fillRef>
          <a:effectRef idx="2">
            <a:schemeClr val="dk1"/>
          </a:effectRef>
          <a:fontRef idx="minor">
            <a:schemeClr val="lt1"/>
          </a:fontRef>
        </p:style>
        <p:txBody>
          <a:bodyPr rtlCol="0" anchor="ctr"/>
          <a:lstStyle/>
          <a:p>
            <a:pPr algn="ctr"/>
            <a:endParaRPr/>
          </a:p>
        </p:txBody>
      </p:sp>
      <p:sp>
        <p:nvSpPr>
          <p:cNvPr id="2" name="Title 1"/>
          <p:cNvSpPr>
            <a:spLocks noGrp="1"/>
          </p:cNvSpPr>
          <p:nvPr>
            <p:ph type="ctrTitle"/>
          </p:nvPr>
        </p:nvSpPr>
        <p:spPr>
          <a:xfrm>
            <a:off x="658813" y="1537447"/>
            <a:ext cx="7826281" cy="1627093"/>
          </a:xfrm>
        </p:spPr>
        <p:txBody>
          <a:bodyPr vert="horz" lIns="91440" tIns="45720" rIns="91440" bIns="45720" rtlCol="0" anchor="b" anchorCtr="0">
            <a:noAutofit/>
          </a:bodyPr>
          <a:lstStyle>
            <a:lvl1pPr algn="ctr" defTabSz="914400" rtl="0" eaLnBrk="1" latinLnBrk="0" hangingPunct="1">
              <a:spcBef>
                <a:spcPct val="0"/>
              </a:spcBef>
              <a:buNone/>
              <a:defRPr sz="5400" kern="1200">
                <a:gradFill>
                  <a:gsLst>
                    <a:gs pos="0">
                      <a:schemeClr val="tx1">
                        <a:lumMod val="85000"/>
                      </a:schemeClr>
                    </a:gs>
                    <a:gs pos="100000">
                      <a:schemeClr val="tx1"/>
                    </a:gs>
                  </a:gsLst>
                  <a:lin ang="16200000" scaled="1"/>
                </a:gradFill>
                <a:latin typeface="+mj-lt"/>
                <a:ea typeface="+mj-ea"/>
                <a:cs typeface="+mj-cs"/>
              </a:defRPr>
            </a:lvl1pPr>
          </a:lstStyle>
          <a:p>
            <a:r>
              <a:rPr lang="sv-SE" smtClean="0"/>
              <a:t>Click to edit Master title style</a:t>
            </a:r>
            <a:endParaRPr/>
          </a:p>
        </p:txBody>
      </p:sp>
      <p:sp>
        <p:nvSpPr>
          <p:cNvPr id="3" name="Subtitle 2"/>
          <p:cNvSpPr>
            <a:spLocks noGrp="1"/>
          </p:cNvSpPr>
          <p:nvPr>
            <p:ph type="subTitle" idx="1"/>
          </p:nvPr>
        </p:nvSpPr>
        <p:spPr>
          <a:xfrm>
            <a:off x="658813" y="3218329"/>
            <a:ext cx="7826281" cy="860611"/>
          </a:xfrm>
        </p:spPr>
        <p:txBody>
          <a:bodyPr vert="horz" lIns="91440" tIns="45720" rIns="91440" bIns="45720" rtlCol="0">
            <a:normAutofit/>
          </a:bodyPr>
          <a:lstStyle>
            <a:lvl1pPr marL="0" indent="0" algn="ctr" defTabSz="914400" rtl="0" eaLnBrk="1" latinLnBrk="0" hangingPunct="1">
              <a:lnSpc>
                <a:spcPct val="100000"/>
              </a:lnSpc>
              <a:spcBef>
                <a:spcPts val="300"/>
              </a:spcBef>
              <a:buFont typeface="Wingdings 2" pitchFamily="18" charset="2"/>
              <a:buNone/>
              <a:defRPr sz="1800" kern="1200">
                <a:gradFill>
                  <a:gsLst>
                    <a:gs pos="0">
                      <a:schemeClr val="tx1">
                        <a:lumMod val="85000"/>
                      </a:schemeClr>
                    </a:gs>
                    <a:gs pos="100000">
                      <a:schemeClr val="tx1"/>
                    </a:gs>
                  </a:gsLst>
                  <a:lin ang="16200000" scaled="1"/>
                </a:gra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smtClean="0"/>
              <a:t>Click to edit Master subtitle style</a:t>
            </a:r>
            <a:endParaRPr/>
          </a:p>
        </p:txBody>
      </p:sp>
      <p:sp>
        <p:nvSpPr>
          <p:cNvPr id="4" name="Date Placeholder 3"/>
          <p:cNvSpPr>
            <a:spLocks noGrp="1"/>
          </p:cNvSpPr>
          <p:nvPr>
            <p:ph type="dt" sz="half" idx="10"/>
          </p:nvPr>
        </p:nvSpPr>
        <p:spPr/>
        <p:txBody>
          <a:bodyPr/>
          <a:lstStyle/>
          <a:p>
            <a:fld id="{5D6F36F8-91B2-DD47-A7A0-F8EC34DCACAA}" type="datetimeFigureOut">
              <a:rPr lang="en-US" smtClean="0"/>
              <a:pPr/>
              <a:t>30/03/15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3F7150C-35B1-AC4A-BBF8-48ED9B851E81}"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62856" y="1600200"/>
            <a:ext cx="3931920" cy="566738"/>
          </a:xfrm>
        </p:spPr>
        <p:txBody>
          <a:bodyPr vert="horz" lIns="91440" tIns="45720" rIns="91440" bIns="45720" rtlCol="0" anchor="b" anchorCtr="0">
            <a:normAutofit/>
          </a:bodyPr>
          <a:lstStyle>
            <a:lvl1pPr algn="l" defTabSz="914400" rtl="0" eaLnBrk="1" latinLnBrk="0" hangingPunct="1">
              <a:spcBef>
                <a:spcPct val="0"/>
              </a:spcBef>
              <a:buNone/>
              <a:defRPr sz="2400" b="0" kern="1200">
                <a:solidFill>
                  <a:schemeClr val="tx1"/>
                </a:solidFill>
                <a:latin typeface="+mj-lt"/>
                <a:ea typeface="+mj-ea"/>
                <a:cs typeface="+mj-cs"/>
              </a:defRPr>
            </a:lvl1pPr>
          </a:lstStyle>
          <a:p>
            <a:r>
              <a:rPr lang="sv-SE" smtClean="0"/>
              <a:t>Click to edit Master title style</a:t>
            </a:r>
            <a:endParaRPr/>
          </a:p>
        </p:txBody>
      </p:sp>
      <p:sp>
        <p:nvSpPr>
          <p:cNvPr id="3" name="Picture Placeholder 2"/>
          <p:cNvSpPr>
            <a:spLocks noGrp="1"/>
          </p:cNvSpPr>
          <p:nvPr>
            <p:ph type="pic" idx="1"/>
          </p:nvPr>
        </p:nvSpPr>
        <p:spPr>
          <a:xfrm>
            <a:off x="621792" y="457200"/>
            <a:ext cx="3474720" cy="5102352"/>
          </a:xfrm>
          <a:noFill/>
          <a:ln w="44450">
            <a:solidFill>
              <a:schemeClr val="bg1"/>
            </a:solidFill>
            <a:miter lim="800000"/>
          </a:ln>
        </p:spPr>
        <p:style>
          <a:lnRef idx="1">
            <a:schemeClr val="dk1"/>
          </a:lnRef>
          <a:fillRef idx="3">
            <a:schemeClr val="dk1"/>
          </a:fillRef>
          <a:effectRef idx="2">
            <a:schemeClr val="dk1"/>
          </a:effectRef>
          <a:fontRef idx="none"/>
        </p:style>
        <p:txBody>
          <a:bodyPr vert="horz" lIns="91440" tIns="45720" rIns="91440" bIns="45720" rtlCol="0">
            <a:normAutofit/>
          </a:bodyPr>
          <a:lstStyle>
            <a:lvl1pPr marL="349250" indent="-349250" algn="l" defTabSz="914400" rtl="0" eaLnBrk="1" latinLnBrk="0" hangingPunct="1">
              <a:spcBef>
                <a:spcPts val="2000"/>
              </a:spcBef>
              <a:buFont typeface="Wingdings 2" pitchFamily="18" charset="2"/>
              <a:buNone/>
              <a:defRPr sz="2000" kern="1200">
                <a:solidFill>
                  <a:schemeClr val="tx1"/>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sv-SE" smtClean="0"/>
              <a:t>Click icon to add picture</a:t>
            </a:r>
            <a:endParaRPr/>
          </a:p>
        </p:txBody>
      </p:sp>
      <p:sp>
        <p:nvSpPr>
          <p:cNvPr id="4" name="Text Placeholder 3"/>
          <p:cNvSpPr>
            <a:spLocks noGrp="1"/>
          </p:cNvSpPr>
          <p:nvPr>
            <p:ph type="body" sz="half" idx="2"/>
          </p:nvPr>
        </p:nvSpPr>
        <p:spPr>
          <a:xfrm>
            <a:off x="4562856" y="2240280"/>
            <a:ext cx="3931920" cy="2103120"/>
          </a:xfrm>
        </p:spPr>
        <p:txBody>
          <a:bodyPr vert="horz" lIns="91440" tIns="45720" rIns="91440" bIns="45720" rtlCol="0">
            <a:normAutofit/>
          </a:bodyPr>
          <a:lstStyle>
            <a:lvl1pPr marL="0" indent="0">
              <a:buNone/>
              <a:defRPr sz="1400" b="0" kern="1200">
                <a:solidFill>
                  <a:schemeClr val="tx1"/>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Font typeface="Wingdings 2" pitchFamily="18" charset="2"/>
              <a:buNone/>
            </a:pPr>
            <a:r>
              <a:rPr lang="sv-SE" smtClean="0"/>
              <a:t>Click to edit Master text styles</a:t>
            </a:r>
          </a:p>
        </p:txBody>
      </p:sp>
      <p:sp>
        <p:nvSpPr>
          <p:cNvPr id="5" name="Date Placeholder 4"/>
          <p:cNvSpPr>
            <a:spLocks noGrp="1"/>
          </p:cNvSpPr>
          <p:nvPr>
            <p:ph type="dt" sz="half" idx="10"/>
          </p:nvPr>
        </p:nvSpPr>
        <p:spPr/>
        <p:txBody>
          <a:bodyPr/>
          <a:lstStyle/>
          <a:p>
            <a:fld id="{5D6F36F8-91B2-DD47-A7A0-F8EC34DCACAA}" type="datetimeFigureOut">
              <a:rPr lang="en-US" smtClean="0"/>
              <a:pPr/>
              <a:t>30/03/15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3F7150C-35B1-AC4A-BBF8-48ED9B851E81}" type="slidenum">
              <a:rPr lang="en-GB" smtClean="0"/>
              <a:pPr/>
              <a:t>‹#›</a:t>
            </a:fld>
            <a:endParaRPr lang="en-GB"/>
          </a:p>
        </p:txBody>
      </p:sp>
      <p:sp>
        <p:nvSpPr>
          <p:cNvPr id="8" name="Freeform 7"/>
          <p:cNvSpPr/>
          <p:nvPr/>
        </p:nvSpPr>
        <p:spPr>
          <a:xfrm>
            <a:off x="280416" y="258580"/>
            <a:ext cx="8558784" cy="0"/>
          </a:xfrm>
          <a:custGeom>
            <a:avLst/>
            <a:gdLst>
              <a:gd name="connsiteX0" fmla="*/ 0 w 8592671"/>
              <a:gd name="connsiteY0" fmla="*/ 0 h 0"/>
              <a:gd name="connsiteX1" fmla="*/ 8592671 w 8592671"/>
              <a:gd name="connsiteY1" fmla="*/ 0 h 0"/>
            </a:gdLst>
            <a:ahLst/>
            <a:cxnLst>
              <a:cxn ang="0">
                <a:pos x="connsiteX0" y="connsiteY0"/>
              </a:cxn>
              <a:cxn ang="0">
                <a:pos x="connsiteX1" y="connsiteY1"/>
              </a:cxn>
            </a:cxnLst>
            <a:rect l="l" t="t" r="r" b="b"/>
            <a:pathLst>
              <a:path w="8592671">
                <a:moveTo>
                  <a:pt x="0" y="0"/>
                </a:moveTo>
                <a:lnTo>
                  <a:pt x="8592671" y="0"/>
                </a:lnTo>
              </a:path>
            </a:pathLst>
          </a:custGeom>
          <a:ln w="3175">
            <a:solidFill>
              <a:schemeClr val="tx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a:p>
        </p:txBody>
      </p:sp>
      <p:sp>
        <p:nvSpPr>
          <p:cNvPr id="9" name="Freeform 8"/>
          <p:cNvSpPr/>
          <p:nvPr/>
        </p:nvSpPr>
        <p:spPr>
          <a:xfrm>
            <a:off x="280416" y="6399213"/>
            <a:ext cx="8558784" cy="0"/>
          </a:xfrm>
          <a:custGeom>
            <a:avLst/>
            <a:gdLst>
              <a:gd name="connsiteX0" fmla="*/ 0 w 8592671"/>
              <a:gd name="connsiteY0" fmla="*/ 0 h 0"/>
              <a:gd name="connsiteX1" fmla="*/ 8592671 w 8592671"/>
              <a:gd name="connsiteY1" fmla="*/ 0 h 0"/>
            </a:gdLst>
            <a:ahLst/>
            <a:cxnLst>
              <a:cxn ang="0">
                <a:pos x="connsiteX0" y="connsiteY0"/>
              </a:cxn>
              <a:cxn ang="0">
                <a:pos x="connsiteX1" y="connsiteY1"/>
              </a:cxn>
            </a:cxnLst>
            <a:rect l="l" t="t" r="r" b="b"/>
            <a:pathLst>
              <a:path w="8592671">
                <a:moveTo>
                  <a:pt x="0" y="0"/>
                </a:moveTo>
                <a:lnTo>
                  <a:pt x="8592671" y="0"/>
                </a:lnTo>
              </a:path>
            </a:pathLst>
          </a:custGeom>
          <a:ln w="3175">
            <a:solidFill>
              <a:schemeClr val="tx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82575" y="458788"/>
            <a:ext cx="8577263" cy="3884612"/>
          </a:xfrm>
          <a:noFill/>
          <a:ln w="44450">
            <a:solidFill>
              <a:schemeClr val="bg1"/>
            </a:solidFill>
            <a:miter lim="800000"/>
          </a:ln>
        </p:spPr>
        <p:style>
          <a:lnRef idx="1">
            <a:schemeClr val="dk1"/>
          </a:lnRef>
          <a:fillRef idx="3">
            <a:schemeClr val="dk1"/>
          </a:fillRef>
          <a:effectRef idx="2">
            <a:schemeClr val="dk1"/>
          </a:effectRef>
          <a:fontRef idx="none"/>
        </p:style>
        <p:txBody>
          <a:bodyPr vert="horz" lIns="91440" tIns="45720" rIns="91440" bIns="45720" rtlCol="0">
            <a:normAutofit/>
          </a:bodyPr>
          <a:lstStyle>
            <a:lvl1pPr marL="349250" indent="-349250" algn="l" defTabSz="914400" rtl="0" eaLnBrk="1" latinLnBrk="0" hangingPunct="1">
              <a:spcBef>
                <a:spcPts val="2000"/>
              </a:spcBef>
              <a:buFont typeface="Wingdings 2" pitchFamily="18" charset="2"/>
              <a:buNone/>
              <a:defRPr sz="2000" kern="1200">
                <a:solidFill>
                  <a:schemeClr val="tx1"/>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sv-SE" smtClean="0"/>
              <a:t>Click icon to add picture</a:t>
            </a:r>
            <a:endParaRPr/>
          </a:p>
        </p:txBody>
      </p:sp>
      <p:sp>
        <p:nvSpPr>
          <p:cNvPr id="2" name="Title 1"/>
          <p:cNvSpPr>
            <a:spLocks noGrp="1"/>
          </p:cNvSpPr>
          <p:nvPr>
            <p:ph type="title"/>
          </p:nvPr>
        </p:nvSpPr>
        <p:spPr>
          <a:xfrm>
            <a:off x="282575" y="4920520"/>
            <a:ext cx="3931920" cy="1353312"/>
          </a:xfrm>
        </p:spPr>
        <p:txBody>
          <a:bodyPr anchor="t" anchorCtr="0">
            <a:normAutofit/>
          </a:bodyPr>
          <a:lstStyle>
            <a:lvl1pPr algn="l">
              <a:defRPr sz="2400" b="0"/>
            </a:lvl1pPr>
          </a:lstStyle>
          <a:p>
            <a:r>
              <a:rPr lang="sv-SE" smtClean="0"/>
              <a:t>Click to edit Master title style</a:t>
            </a:r>
            <a:endParaRPr/>
          </a:p>
        </p:txBody>
      </p:sp>
      <p:sp>
        <p:nvSpPr>
          <p:cNvPr id="5" name="Date Placeholder 4"/>
          <p:cNvSpPr>
            <a:spLocks noGrp="1"/>
          </p:cNvSpPr>
          <p:nvPr>
            <p:ph type="dt" sz="half" idx="10"/>
          </p:nvPr>
        </p:nvSpPr>
        <p:spPr/>
        <p:txBody>
          <a:bodyPr/>
          <a:lstStyle/>
          <a:p>
            <a:fld id="{5D6F36F8-91B2-DD47-A7A0-F8EC34DCACAA}" type="datetimeFigureOut">
              <a:rPr lang="en-US" smtClean="0"/>
              <a:pPr/>
              <a:t>30/03/15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3F7150C-35B1-AC4A-BBF8-48ED9B851E81}" type="slidenum">
              <a:rPr lang="en-GB" smtClean="0"/>
              <a:pPr/>
              <a:t>‹#›</a:t>
            </a:fld>
            <a:endParaRPr lang="en-GB"/>
          </a:p>
        </p:txBody>
      </p:sp>
      <p:sp>
        <p:nvSpPr>
          <p:cNvPr id="8" name="Text Placeholder 3"/>
          <p:cNvSpPr>
            <a:spLocks noGrp="1"/>
          </p:cNvSpPr>
          <p:nvPr>
            <p:ph type="body" sz="half" idx="13"/>
          </p:nvPr>
        </p:nvSpPr>
        <p:spPr>
          <a:xfrm>
            <a:off x="4927918" y="4899025"/>
            <a:ext cx="3931920" cy="1352458"/>
          </a:xfrm>
        </p:spPr>
        <p:txBody>
          <a:bodyPr>
            <a:normAutofit/>
          </a:bodyPr>
          <a:lstStyle>
            <a:lvl1pPr marL="0" indent="0" algn="l">
              <a:lnSpc>
                <a:spcPct val="110000"/>
              </a:lnSpc>
              <a:spcBef>
                <a:spcPts val="300"/>
              </a:spcBef>
              <a:buNone/>
              <a:defRPr sz="1200" b="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smtClean="0"/>
              <a:t>Click to edit Master text styles</a:t>
            </a:r>
          </a:p>
        </p:txBody>
      </p:sp>
      <p:sp>
        <p:nvSpPr>
          <p:cNvPr id="10" name="Freeform 9"/>
          <p:cNvSpPr/>
          <p:nvPr/>
        </p:nvSpPr>
        <p:spPr>
          <a:xfrm>
            <a:off x="280416" y="6399213"/>
            <a:ext cx="8558784" cy="0"/>
          </a:xfrm>
          <a:custGeom>
            <a:avLst/>
            <a:gdLst>
              <a:gd name="connsiteX0" fmla="*/ 0 w 8592671"/>
              <a:gd name="connsiteY0" fmla="*/ 0 h 0"/>
              <a:gd name="connsiteX1" fmla="*/ 8592671 w 8592671"/>
              <a:gd name="connsiteY1" fmla="*/ 0 h 0"/>
            </a:gdLst>
            <a:ahLst/>
            <a:cxnLst>
              <a:cxn ang="0">
                <a:pos x="connsiteX0" y="connsiteY0"/>
              </a:cxn>
              <a:cxn ang="0">
                <a:pos x="connsiteX1" y="connsiteY1"/>
              </a:cxn>
            </a:cxnLst>
            <a:rect l="l" t="t" r="r" b="b"/>
            <a:pathLst>
              <a:path w="8592671">
                <a:moveTo>
                  <a:pt x="0" y="0"/>
                </a:moveTo>
                <a:lnTo>
                  <a:pt x="8592671" y="0"/>
                </a:lnTo>
              </a:path>
            </a:pathLst>
          </a:custGeom>
          <a:ln w="3175">
            <a:solidFill>
              <a:schemeClr val="tx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2 Pictures with Caption">
    <p:spTree>
      <p:nvGrpSpPr>
        <p:cNvPr id="1" name=""/>
        <p:cNvGrpSpPr/>
        <p:nvPr/>
      </p:nvGrpSpPr>
      <p:grpSpPr>
        <a:xfrm>
          <a:off x="0" y="0"/>
          <a:ext cx="0" cy="0"/>
          <a:chOff x="0" y="0"/>
          <a:chExt cx="0" cy="0"/>
        </a:xfrm>
      </p:grpSpPr>
      <p:sp>
        <p:nvSpPr>
          <p:cNvPr id="11" name="Picture Placeholder 2"/>
          <p:cNvSpPr>
            <a:spLocks noGrp="1"/>
          </p:cNvSpPr>
          <p:nvPr>
            <p:ph type="pic" idx="14"/>
          </p:nvPr>
        </p:nvSpPr>
        <p:spPr>
          <a:xfrm>
            <a:off x="4745038" y="458788"/>
            <a:ext cx="4114800" cy="3884612"/>
          </a:xfrm>
          <a:noFill/>
          <a:ln w="44450">
            <a:solidFill>
              <a:schemeClr val="bg1"/>
            </a:solidFill>
            <a:miter lim="800000"/>
          </a:ln>
        </p:spPr>
        <p:style>
          <a:lnRef idx="1">
            <a:schemeClr val="dk1"/>
          </a:lnRef>
          <a:fillRef idx="3">
            <a:schemeClr val="dk1"/>
          </a:fillRef>
          <a:effectRef idx="2">
            <a:schemeClr val="dk1"/>
          </a:effectRef>
          <a:fontRef idx="none"/>
        </p:style>
        <p:txBody>
          <a:bodyPr vert="horz" lIns="91440" tIns="45720" rIns="91440" bIns="45720" rtlCol="0">
            <a:normAutofit/>
          </a:bodyPr>
          <a:lstStyle>
            <a:lvl1pPr marL="349250" indent="-349250" algn="l" defTabSz="914400" rtl="0" eaLnBrk="1" latinLnBrk="0" hangingPunct="1">
              <a:spcBef>
                <a:spcPts val="2000"/>
              </a:spcBef>
              <a:buFont typeface="Wingdings 2" pitchFamily="18" charset="2"/>
              <a:buNone/>
              <a:defRPr sz="2000" kern="1200">
                <a:solidFill>
                  <a:schemeClr val="tx1"/>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sv-SE" smtClean="0"/>
              <a:t>Click icon to add picture</a:t>
            </a:r>
            <a:endParaRPr/>
          </a:p>
        </p:txBody>
      </p:sp>
      <p:sp>
        <p:nvSpPr>
          <p:cNvPr id="3" name="Picture Placeholder 2"/>
          <p:cNvSpPr>
            <a:spLocks noGrp="1"/>
          </p:cNvSpPr>
          <p:nvPr>
            <p:ph type="pic" idx="1"/>
          </p:nvPr>
        </p:nvSpPr>
        <p:spPr>
          <a:xfrm>
            <a:off x="282575" y="458788"/>
            <a:ext cx="4114800" cy="3884612"/>
          </a:xfrm>
          <a:noFill/>
          <a:ln w="44450">
            <a:solidFill>
              <a:schemeClr val="bg1"/>
            </a:solidFill>
            <a:miter lim="800000"/>
          </a:ln>
        </p:spPr>
        <p:style>
          <a:lnRef idx="1">
            <a:schemeClr val="dk1"/>
          </a:lnRef>
          <a:fillRef idx="3">
            <a:schemeClr val="dk1"/>
          </a:fillRef>
          <a:effectRef idx="2">
            <a:schemeClr val="dk1"/>
          </a:effectRef>
          <a:fontRef idx="none"/>
        </p:style>
        <p:txBody>
          <a:bodyPr vert="horz" lIns="91440" tIns="45720" rIns="91440" bIns="45720" rtlCol="0">
            <a:normAutofit/>
          </a:bodyPr>
          <a:lstStyle>
            <a:lvl1pPr marL="349250" indent="-349250" algn="l" defTabSz="914400" rtl="0" eaLnBrk="1" latinLnBrk="0" hangingPunct="1">
              <a:spcBef>
                <a:spcPts val="2000"/>
              </a:spcBef>
              <a:buFont typeface="Wingdings 2" pitchFamily="18" charset="2"/>
              <a:buNone/>
              <a:defRPr sz="2000" kern="1200">
                <a:solidFill>
                  <a:schemeClr val="tx1"/>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sv-SE" smtClean="0"/>
              <a:t>Click icon to add picture</a:t>
            </a:r>
            <a:endParaRPr/>
          </a:p>
        </p:txBody>
      </p:sp>
      <p:sp>
        <p:nvSpPr>
          <p:cNvPr id="2" name="Title 1"/>
          <p:cNvSpPr>
            <a:spLocks noGrp="1"/>
          </p:cNvSpPr>
          <p:nvPr>
            <p:ph type="title"/>
          </p:nvPr>
        </p:nvSpPr>
        <p:spPr>
          <a:xfrm>
            <a:off x="282575" y="4920520"/>
            <a:ext cx="3931920" cy="1353312"/>
          </a:xfrm>
        </p:spPr>
        <p:txBody>
          <a:bodyPr anchor="t" anchorCtr="0">
            <a:normAutofit/>
          </a:bodyPr>
          <a:lstStyle>
            <a:lvl1pPr algn="l">
              <a:defRPr sz="2400" b="0"/>
            </a:lvl1pPr>
          </a:lstStyle>
          <a:p>
            <a:r>
              <a:rPr lang="sv-SE" smtClean="0"/>
              <a:t>Click to edit Master title style</a:t>
            </a:r>
            <a:endParaRPr/>
          </a:p>
        </p:txBody>
      </p:sp>
      <p:sp>
        <p:nvSpPr>
          <p:cNvPr id="5" name="Date Placeholder 4"/>
          <p:cNvSpPr>
            <a:spLocks noGrp="1"/>
          </p:cNvSpPr>
          <p:nvPr>
            <p:ph type="dt" sz="half" idx="10"/>
          </p:nvPr>
        </p:nvSpPr>
        <p:spPr/>
        <p:txBody>
          <a:bodyPr/>
          <a:lstStyle/>
          <a:p>
            <a:fld id="{5D6F36F8-91B2-DD47-A7A0-F8EC34DCACAA}" type="datetimeFigureOut">
              <a:rPr lang="en-US" smtClean="0"/>
              <a:pPr/>
              <a:t>30/03/15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3F7150C-35B1-AC4A-BBF8-48ED9B851E81}" type="slidenum">
              <a:rPr lang="en-GB" smtClean="0"/>
              <a:pPr/>
              <a:t>‹#›</a:t>
            </a:fld>
            <a:endParaRPr lang="en-GB"/>
          </a:p>
        </p:txBody>
      </p:sp>
      <p:sp>
        <p:nvSpPr>
          <p:cNvPr id="8" name="Text Placeholder 3"/>
          <p:cNvSpPr>
            <a:spLocks noGrp="1"/>
          </p:cNvSpPr>
          <p:nvPr>
            <p:ph type="body" sz="half" idx="13"/>
          </p:nvPr>
        </p:nvSpPr>
        <p:spPr>
          <a:xfrm>
            <a:off x="4927918" y="4899025"/>
            <a:ext cx="3931920" cy="1352458"/>
          </a:xfrm>
        </p:spPr>
        <p:txBody>
          <a:bodyPr>
            <a:normAutofit/>
          </a:bodyPr>
          <a:lstStyle>
            <a:lvl1pPr marL="0" indent="0" algn="l">
              <a:lnSpc>
                <a:spcPct val="110000"/>
              </a:lnSpc>
              <a:spcBef>
                <a:spcPts val="300"/>
              </a:spcBef>
              <a:buNone/>
              <a:defRPr sz="1200" b="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smtClean="0"/>
              <a:t>Click to edit Master text styles</a:t>
            </a:r>
          </a:p>
        </p:txBody>
      </p:sp>
      <p:sp>
        <p:nvSpPr>
          <p:cNvPr id="10" name="Freeform 9"/>
          <p:cNvSpPr/>
          <p:nvPr/>
        </p:nvSpPr>
        <p:spPr>
          <a:xfrm>
            <a:off x="280416" y="6399213"/>
            <a:ext cx="8558784" cy="0"/>
          </a:xfrm>
          <a:custGeom>
            <a:avLst/>
            <a:gdLst>
              <a:gd name="connsiteX0" fmla="*/ 0 w 8592671"/>
              <a:gd name="connsiteY0" fmla="*/ 0 h 0"/>
              <a:gd name="connsiteX1" fmla="*/ 8592671 w 8592671"/>
              <a:gd name="connsiteY1" fmla="*/ 0 h 0"/>
            </a:gdLst>
            <a:ahLst/>
            <a:cxnLst>
              <a:cxn ang="0">
                <a:pos x="connsiteX0" y="connsiteY0"/>
              </a:cxn>
              <a:cxn ang="0">
                <a:pos x="connsiteX1" y="connsiteY1"/>
              </a:cxn>
            </a:cxnLst>
            <a:rect l="l" t="t" r="r" b="b"/>
            <a:pathLst>
              <a:path w="8592671">
                <a:moveTo>
                  <a:pt x="0" y="0"/>
                </a:moveTo>
                <a:lnTo>
                  <a:pt x="8592671" y="0"/>
                </a:lnTo>
              </a:path>
            </a:pathLst>
          </a:custGeom>
          <a:ln w="3175">
            <a:solidFill>
              <a:schemeClr val="tx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2575" y="4920520"/>
            <a:ext cx="3931920" cy="566738"/>
          </a:xfrm>
        </p:spPr>
        <p:txBody>
          <a:bodyPr anchor="b">
            <a:normAutofit/>
          </a:bodyPr>
          <a:lstStyle>
            <a:lvl1pPr algn="l">
              <a:defRPr sz="2400" b="0"/>
            </a:lvl1pPr>
          </a:lstStyle>
          <a:p>
            <a:r>
              <a:rPr lang="sv-SE" smtClean="0"/>
              <a:t>Click to edit Master title style</a:t>
            </a:r>
            <a:endParaRPr/>
          </a:p>
        </p:txBody>
      </p:sp>
      <p:sp>
        <p:nvSpPr>
          <p:cNvPr id="4" name="Text Placeholder 3"/>
          <p:cNvSpPr>
            <a:spLocks noGrp="1"/>
          </p:cNvSpPr>
          <p:nvPr>
            <p:ph type="body" sz="half" idx="2"/>
          </p:nvPr>
        </p:nvSpPr>
        <p:spPr>
          <a:xfrm>
            <a:off x="282575" y="5563458"/>
            <a:ext cx="3931920" cy="652462"/>
          </a:xfrm>
        </p:spPr>
        <p:txBody>
          <a:bodyPr/>
          <a:lstStyle>
            <a:lvl1pPr marL="0" indent="0" algn="l">
              <a:spcBef>
                <a:spcPts val="300"/>
              </a:spcBef>
              <a:buNone/>
              <a:defRPr sz="1400" b="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smtClean="0"/>
              <a:t>Click to edit Master text styles</a:t>
            </a:r>
          </a:p>
        </p:txBody>
      </p:sp>
      <p:sp>
        <p:nvSpPr>
          <p:cNvPr id="5" name="Date Placeholder 4"/>
          <p:cNvSpPr>
            <a:spLocks noGrp="1"/>
          </p:cNvSpPr>
          <p:nvPr>
            <p:ph type="dt" sz="half" idx="10"/>
          </p:nvPr>
        </p:nvSpPr>
        <p:spPr/>
        <p:txBody>
          <a:bodyPr/>
          <a:lstStyle/>
          <a:p>
            <a:fld id="{5D6F36F8-91B2-DD47-A7A0-F8EC34DCACAA}" type="datetimeFigureOut">
              <a:rPr lang="en-US" smtClean="0"/>
              <a:pPr/>
              <a:t>30/03/15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3F7150C-35B1-AC4A-BBF8-48ED9B851E81}" type="slidenum">
              <a:rPr lang="en-GB" smtClean="0"/>
              <a:pPr/>
              <a:t>‹#›</a:t>
            </a:fld>
            <a:endParaRPr lang="en-GB"/>
          </a:p>
        </p:txBody>
      </p:sp>
      <p:sp>
        <p:nvSpPr>
          <p:cNvPr id="8" name="Text Placeholder 3"/>
          <p:cNvSpPr>
            <a:spLocks noGrp="1"/>
          </p:cNvSpPr>
          <p:nvPr>
            <p:ph type="body" sz="half" idx="13"/>
          </p:nvPr>
        </p:nvSpPr>
        <p:spPr>
          <a:xfrm>
            <a:off x="4927918" y="4899025"/>
            <a:ext cx="3931920" cy="1352458"/>
          </a:xfrm>
        </p:spPr>
        <p:txBody>
          <a:bodyPr>
            <a:normAutofit/>
          </a:bodyPr>
          <a:lstStyle>
            <a:lvl1pPr marL="0" indent="0" algn="l">
              <a:lnSpc>
                <a:spcPct val="110000"/>
              </a:lnSpc>
              <a:spcBef>
                <a:spcPts val="300"/>
              </a:spcBef>
              <a:buNone/>
              <a:defRPr sz="1200" b="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smtClean="0"/>
              <a:t>Click to edit Master text styles</a:t>
            </a:r>
          </a:p>
        </p:txBody>
      </p:sp>
      <p:sp>
        <p:nvSpPr>
          <p:cNvPr id="10" name="Freeform 9"/>
          <p:cNvSpPr/>
          <p:nvPr/>
        </p:nvSpPr>
        <p:spPr>
          <a:xfrm>
            <a:off x="280416" y="6399213"/>
            <a:ext cx="8558784" cy="0"/>
          </a:xfrm>
          <a:custGeom>
            <a:avLst/>
            <a:gdLst>
              <a:gd name="connsiteX0" fmla="*/ 0 w 8592671"/>
              <a:gd name="connsiteY0" fmla="*/ 0 h 0"/>
              <a:gd name="connsiteX1" fmla="*/ 8592671 w 8592671"/>
              <a:gd name="connsiteY1" fmla="*/ 0 h 0"/>
            </a:gdLst>
            <a:ahLst/>
            <a:cxnLst>
              <a:cxn ang="0">
                <a:pos x="connsiteX0" y="connsiteY0"/>
              </a:cxn>
              <a:cxn ang="0">
                <a:pos x="connsiteX1" y="connsiteY1"/>
              </a:cxn>
            </a:cxnLst>
            <a:rect l="l" t="t" r="r" b="b"/>
            <a:pathLst>
              <a:path w="8592671">
                <a:moveTo>
                  <a:pt x="0" y="0"/>
                </a:moveTo>
                <a:lnTo>
                  <a:pt x="8592671" y="0"/>
                </a:lnTo>
              </a:path>
            </a:pathLst>
          </a:custGeom>
          <a:ln w="3175">
            <a:solidFill>
              <a:schemeClr val="tx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a:p>
        </p:txBody>
      </p:sp>
      <p:sp>
        <p:nvSpPr>
          <p:cNvPr id="12" name="Media Placeholder 11"/>
          <p:cNvSpPr>
            <a:spLocks noGrp="1"/>
          </p:cNvSpPr>
          <p:nvPr>
            <p:ph type="media" sz="quarter" idx="14"/>
          </p:nvPr>
        </p:nvSpPr>
        <p:spPr>
          <a:xfrm>
            <a:off x="282575" y="458788"/>
            <a:ext cx="8577263" cy="3849624"/>
          </a:xfrm>
          <a:noFill/>
          <a:ln w="44450">
            <a:solidFill>
              <a:schemeClr val="bg1"/>
            </a:solidFill>
            <a:miter lim="800000"/>
          </a:ln>
          <a:effectLst/>
        </p:spPr>
        <p:style>
          <a:lnRef idx="1">
            <a:schemeClr val="dk1"/>
          </a:lnRef>
          <a:fillRef idx="3">
            <a:schemeClr val="dk1"/>
          </a:fillRef>
          <a:effectRef idx="2">
            <a:schemeClr val="dk1"/>
          </a:effectRef>
          <a:fontRef idx="none"/>
        </p:style>
        <p:txBody>
          <a:bodyPr vert="horz" lIns="91440" tIns="45720" rIns="91440" bIns="45720" rtlCol="0">
            <a:normAutofit/>
          </a:bodyPr>
          <a:lstStyle>
            <a:lvl1pPr marL="349250" indent="-349250" algn="l" defTabSz="914400" rtl="0" eaLnBrk="1" latinLnBrk="0" hangingPunct="1">
              <a:spcBef>
                <a:spcPts val="2000"/>
              </a:spcBef>
              <a:buFont typeface="Wingdings 2" pitchFamily="18" charset="2"/>
              <a:buNone/>
              <a:defRPr sz="2000" kern="1200">
                <a:solidFill>
                  <a:schemeClr val="tx1"/>
                </a:solidFill>
                <a:latin typeface="+mn-lt"/>
                <a:ea typeface="+mn-ea"/>
                <a:cs typeface="+mn-cs"/>
              </a:defRPr>
            </a:lvl1pPr>
          </a:lstStyle>
          <a:p>
            <a:r>
              <a:rPr lang="sv-SE" smtClean="0"/>
              <a:t>Click icon to add media</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a:p>
        </p:txBody>
      </p:sp>
      <p:sp>
        <p:nvSpPr>
          <p:cNvPr id="4" name="Date Placeholder 3"/>
          <p:cNvSpPr>
            <a:spLocks noGrp="1"/>
          </p:cNvSpPr>
          <p:nvPr>
            <p:ph type="dt" sz="half" idx="10"/>
          </p:nvPr>
        </p:nvSpPr>
        <p:spPr/>
        <p:txBody>
          <a:bodyPr/>
          <a:lstStyle/>
          <a:p>
            <a:fld id="{5D6F36F8-91B2-DD47-A7A0-F8EC34DCACAA}" type="datetimeFigureOut">
              <a:rPr lang="en-US" smtClean="0"/>
              <a:pPr/>
              <a:t>30/03/15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3F7150C-35B1-AC4A-BBF8-48ED9B851E81}" type="slidenum">
              <a:rPr lang="en-GB" smtClean="0"/>
              <a:pPr/>
              <a:t>‹#›</a:t>
            </a:fld>
            <a:endParaRPr lang="en-GB"/>
          </a:p>
        </p:txBody>
      </p:sp>
      <p:sp>
        <p:nvSpPr>
          <p:cNvPr id="7" name="Freeform 6"/>
          <p:cNvSpPr/>
          <p:nvPr/>
        </p:nvSpPr>
        <p:spPr>
          <a:xfrm>
            <a:off x="280416" y="1525588"/>
            <a:ext cx="8558784" cy="0"/>
          </a:xfrm>
          <a:custGeom>
            <a:avLst/>
            <a:gdLst>
              <a:gd name="connsiteX0" fmla="*/ 0 w 8592671"/>
              <a:gd name="connsiteY0" fmla="*/ 0 h 0"/>
              <a:gd name="connsiteX1" fmla="*/ 8592671 w 8592671"/>
              <a:gd name="connsiteY1" fmla="*/ 0 h 0"/>
            </a:gdLst>
            <a:ahLst/>
            <a:cxnLst>
              <a:cxn ang="0">
                <a:pos x="connsiteX0" y="connsiteY0"/>
              </a:cxn>
              <a:cxn ang="0">
                <a:pos x="connsiteX1" y="connsiteY1"/>
              </a:cxn>
            </a:cxnLst>
            <a:rect l="l" t="t" r="r" b="b"/>
            <a:pathLst>
              <a:path w="8592671">
                <a:moveTo>
                  <a:pt x="0" y="0"/>
                </a:moveTo>
                <a:lnTo>
                  <a:pt x="8592671" y="0"/>
                </a:lnTo>
              </a:path>
            </a:pathLst>
          </a:custGeom>
          <a:ln w="3175">
            <a:solidFill>
              <a:schemeClr val="tx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a:p>
        </p:txBody>
      </p:sp>
      <p:sp>
        <p:nvSpPr>
          <p:cNvPr id="8" name="Freeform 7"/>
          <p:cNvSpPr/>
          <p:nvPr/>
        </p:nvSpPr>
        <p:spPr>
          <a:xfrm>
            <a:off x="280416" y="6399213"/>
            <a:ext cx="8558784" cy="0"/>
          </a:xfrm>
          <a:custGeom>
            <a:avLst/>
            <a:gdLst>
              <a:gd name="connsiteX0" fmla="*/ 0 w 8592671"/>
              <a:gd name="connsiteY0" fmla="*/ 0 h 0"/>
              <a:gd name="connsiteX1" fmla="*/ 8592671 w 8592671"/>
              <a:gd name="connsiteY1" fmla="*/ 0 h 0"/>
            </a:gdLst>
            <a:ahLst/>
            <a:cxnLst>
              <a:cxn ang="0">
                <a:pos x="connsiteX0" y="connsiteY0"/>
              </a:cxn>
              <a:cxn ang="0">
                <a:pos x="connsiteX1" y="connsiteY1"/>
              </a:cxn>
            </a:cxnLst>
            <a:rect l="l" t="t" r="r" b="b"/>
            <a:pathLst>
              <a:path w="8592671">
                <a:moveTo>
                  <a:pt x="0" y="0"/>
                </a:moveTo>
                <a:lnTo>
                  <a:pt x="8592671" y="0"/>
                </a:lnTo>
              </a:path>
            </a:pathLst>
          </a:custGeom>
          <a:ln w="3175">
            <a:solidFill>
              <a:schemeClr val="tx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91400" y="458788"/>
            <a:ext cx="1447800" cy="5792787"/>
          </a:xfrm>
        </p:spPr>
        <p:txBody>
          <a:bodyPr vert="eaVert"/>
          <a:lstStyle/>
          <a:p>
            <a:r>
              <a:rPr lang="sv-SE" smtClean="0"/>
              <a:t>Click to edit Master title style</a:t>
            </a:r>
            <a:endParaRPr/>
          </a:p>
        </p:txBody>
      </p:sp>
      <p:sp>
        <p:nvSpPr>
          <p:cNvPr id="3" name="Vertical Text Placeholder 2"/>
          <p:cNvSpPr>
            <a:spLocks noGrp="1"/>
          </p:cNvSpPr>
          <p:nvPr>
            <p:ph type="body" orient="vert" idx="1"/>
          </p:nvPr>
        </p:nvSpPr>
        <p:spPr>
          <a:xfrm>
            <a:off x="641350" y="458788"/>
            <a:ext cx="6521450" cy="5792787"/>
          </a:xfrm>
        </p:spPr>
        <p:txBody>
          <a:bodyPr vert="eaVert"/>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a:p>
        </p:txBody>
      </p:sp>
      <p:sp>
        <p:nvSpPr>
          <p:cNvPr id="4" name="Date Placeholder 3"/>
          <p:cNvSpPr>
            <a:spLocks noGrp="1"/>
          </p:cNvSpPr>
          <p:nvPr>
            <p:ph type="dt" sz="half" idx="10"/>
          </p:nvPr>
        </p:nvSpPr>
        <p:spPr/>
        <p:txBody>
          <a:bodyPr/>
          <a:lstStyle/>
          <a:p>
            <a:fld id="{5D6F36F8-91B2-DD47-A7A0-F8EC34DCACAA}" type="datetimeFigureOut">
              <a:rPr lang="en-US" smtClean="0"/>
              <a:pPr/>
              <a:t>30/03/15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3F7150C-35B1-AC4A-BBF8-48ED9B851E81}" type="slidenum">
              <a:rPr lang="en-GB" smtClean="0"/>
              <a:pPr/>
              <a:t>‹#›</a:t>
            </a:fld>
            <a:endParaRPr lang="en-GB"/>
          </a:p>
        </p:txBody>
      </p:sp>
      <p:sp>
        <p:nvSpPr>
          <p:cNvPr id="7" name="Freeform 6"/>
          <p:cNvSpPr/>
          <p:nvPr/>
        </p:nvSpPr>
        <p:spPr>
          <a:xfrm>
            <a:off x="280416" y="258580"/>
            <a:ext cx="8558784" cy="0"/>
          </a:xfrm>
          <a:custGeom>
            <a:avLst/>
            <a:gdLst>
              <a:gd name="connsiteX0" fmla="*/ 0 w 8592671"/>
              <a:gd name="connsiteY0" fmla="*/ 0 h 0"/>
              <a:gd name="connsiteX1" fmla="*/ 8592671 w 8592671"/>
              <a:gd name="connsiteY1" fmla="*/ 0 h 0"/>
            </a:gdLst>
            <a:ahLst/>
            <a:cxnLst>
              <a:cxn ang="0">
                <a:pos x="connsiteX0" y="connsiteY0"/>
              </a:cxn>
              <a:cxn ang="0">
                <a:pos x="connsiteX1" y="connsiteY1"/>
              </a:cxn>
            </a:cxnLst>
            <a:rect l="l" t="t" r="r" b="b"/>
            <a:pathLst>
              <a:path w="8592671">
                <a:moveTo>
                  <a:pt x="0" y="0"/>
                </a:moveTo>
                <a:lnTo>
                  <a:pt x="8592671" y="0"/>
                </a:lnTo>
              </a:path>
            </a:pathLst>
          </a:custGeom>
          <a:ln w="3175">
            <a:solidFill>
              <a:schemeClr val="tx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a:p>
        </p:txBody>
      </p:sp>
      <p:sp>
        <p:nvSpPr>
          <p:cNvPr id="8" name="Freeform 7"/>
          <p:cNvSpPr/>
          <p:nvPr/>
        </p:nvSpPr>
        <p:spPr>
          <a:xfrm>
            <a:off x="280416" y="6399213"/>
            <a:ext cx="8558784" cy="0"/>
          </a:xfrm>
          <a:custGeom>
            <a:avLst/>
            <a:gdLst>
              <a:gd name="connsiteX0" fmla="*/ 0 w 8592671"/>
              <a:gd name="connsiteY0" fmla="*/ 0 h 0"/>
              <a:gd name="connsiteX1" fmla="*/ 8592671 w 8592671"/>
              <a:gd name="connsiteY1" fmla="*/ 0 h 0"/>
            </a:gdLst>
            <a:ahLst/>
            <a:cxnLst>
              <a:cxn ang="0">
                <a:pos x="connsiteX0" y="connsiteY0"/>
              </a:cxn>
              <a:cxn ang="0">
                <a:pos x="connsiteX1" y="connsiteY1"/>
              </a:cxn>
            </a:cxnLst>
            <a:rect l="l" t="t" r="r" b="b"/>
            <a:pathLst>
              <a:path w="8592671">
                <a:moveTo>
                  <a:pt x="0" y="0"/>
                </a:moveTo>
                <a:lnTo>
                  <a:pt x="8592671" y="0"/>
                </a:lnTo>
              </a:path>
            </a:pathLst>
          </a:custGeom>
          <a:ln w="3175">
            <a:solidFill>
              <a:schemeClr val="tx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smtClean="0"/>
              <a:t>Click to edit Master title style</a:t>
            </a:r>
            <a:endParaRPr/>
          </a:p>
        </p:txBody>
      </p:sp>
      <p:sp>
        <p:nvSpPr>
          <p:cNvPr id="3" name="Content Placeholder 2"/>
          <p:cNvSpPr>
            <a:spLocks noGrp="1"/>
          </p:cNvSpPr>
          <p:nvPr>
            <p:ph idx="1"/>
          </p:nvPr>
        </p:nvSpPr>
        <p:spPr/>
        <p:txBody>
          <a:bodyPr/>
          <a:lstStyle>
            <a:lvl1pPr>
              <a:spcBef>
                <a:spcPts val="2000"/>
              </a:spcBef>
              <a:defRPr/>
            </a:lvl1pPr>
            <a:lvl2pPr>
              <a:spcBef>
                <a:spcPts val="600"/>
              </a:spcBef>
              <a:defRPr/>
            </a:lvl2pPr>
            <a:lvl3pPr>
              <a:spcBef>
                <a:spcPts val="600"/>
              </a:spcBef>
              <a:defRPr/>
            </a:lvl3pPr>
            <a:lvl4pPr>
              <a:spcBef>
                <a:spcPts val="600"/>
              </a:spcBef>
              <a:defRPr/>
            </a:lvl4pPr>
            <a:lvl5pPr>
              <a:spcBef>
                <a:spcPts val="600"/>
              </a:spcBef>
              <a:defRPr/>
            </a:lvl5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a:p>
        </p:txBody>
      </p:sp>
      <p:sp>
        <p:nvSpPr>
          <p:cNvPr id="4" name="Date Placeholder 3"/>
          <p:cNvSpPr>
            <a:spLocks noGrp="1"/>
          </p:cNvSpPr>
          <p:nvPr>
            <p:ph type="dt" sz="half" idx="10"/>
          </p:nvPr>
        </p:nvSpPr>
        <p:spPr/>
        <p:txBody>
          <a:bodyPr/>
          <a:lstStyle/>
          <a:p>
            <a:fld id="{5D6F36F8-91B2-DD47-A7A0-F8EC34DCACAA}" type="datetimeFigureOut">
              <a:rPr lang="en-US" smtClean="0"/>
              <a:pPr/>
              <a:t>30/03/15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3F7150C-35B1-AC4A-BBF8-48ED9B851E81}" type="slidenum">
              <a:rPr lang="en-GB" smtClean="0"/>
              <a:pPr/>
              <a:t>‹#›</a:t>
            </a:fld>
            <a:endParaRPr lang="en-GB"/>
          </a:p>
        </p:txBody>
      </p:sp>
      <p:sp>
        <p:nvSpPr>
          <p:cNvPr id="19" name="Freeform 18"/>
          <p:cNvSpPr/>
          <p:nvPr/>
        </p:nvSpPr>
        <p:spPr>
          <a:xfrm>
            <a:off x="280416" y="1525588"/>
            <a:ext cx="8558784" cy="0"/>
          </a:xfrm>
          <a:custGeom>
            <a:avLst/>
            <a:gdLst>
              <a:gd name="connsiteX0" fmla="*/ 0 w 8592671"/>
              <a:gd name="connsiteY0" fmla="*/ 0 h 0"/>
              <a:gd name="connsiteX1" fmla="*/ 8592671 w 8592671"/>
              <a:gd name="connsiteY1" fmla="*/ 0 h 0"/>
            </a:gdLst>
            <a:ahLst/>
            <a:cxnLst>
              <a:cxn ang="0">
                <a:pos x="connsiteX0" y="connsiteY0"/>
              </a:cxn>
              <a:cxn ang="0">
                <a:pos x="connsiteX1" y="connsiteY1"/>
              </a:cxn>
            </a:cxnLst>
            <a:rect l="l" t="t" r="r" b="b"/>
            <a:pathLst>
              <a:path w="8592671">
                <a:moveTo>
                  <a:pt x="0" y="0"/>
                </a:moveTo>
                <a:lnTo>
                  <a:pt x="8592671" y="0"/>
                </a:lnTo>
              </a:path>
            </a:pathLst>
          </a:custGeom>
          <a:ln w="3175">
            <a:solidFill>
              <a:schemeClr val="tx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a:p>
        </p:txBody>
      </p:sp>
      <p:sp>
        <p:nvSpPr>
          <p:cNvPr id="20" name="Freeform 19"/>
          <p:cNvSpPr/>
          <p:nvPr/>
        </p:nvSpPr>
        <p:spPr>
          <a:xfrm>
            <a:off x="280416" y="6399213"/>
            <a:ext cx="8558784" cy="0"/>
          </a:xfrm>
          <a:custGeom>
            <a:avLst/>
            <a:gdLst>
              <a:gd name="connsiteX0" fmla="*/ 0 w 8592671"/>
              <a:gd name="connsiteY0" fmla="*/ 0 h 0"/>
              <a:gd name="connsiteX1" fmla="*/ 8592671 w 8592671"/>
              <a:gd name="connsiteY1" fmla="*/ 0 h 0"/>
            </a:gdLst>
            <a:ahLst/>
            <a:cxnLst>
              <a:cxn ang="0">
                <a:pos x="connsiteX0" y="connsiteY0"/>
              </a:cxn>
              <a:cxn ang="0">
                <a:pos x="connsiteX1" y="connsiteY1"/>
              </a:cxn>
            </a:cxnLst>
            <a:rect l="l" t="t" r="r" b="b"/>
            <a:pathLst>
              <a:path w="8592671">
                <a:moveTo>
                  <a:pt x="0" y="0"/>
                </a:moveTo>
                <a:lnTo>
                  <a:pt x="8592671" y="0"/>
                </a:lnTo>
              </a:path>
            </a:pathLst>
          </a:custGeom>
          <a:ln w="3175">
            <a:solidFill>
              <a:schemeClr val="tx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2371725" y="381000"/>
            <a:ext cx="4400550" cy="3048000"/>
          </a:xfrm>
          <a:noFill/>
          <a:ln w="44450">
            <a:solidFill>
              <a:schemeClr val="bg1"/>
            </a:solidFill>
            <a:miter lim="800000"/>
          </a:ln>
        </p:spPr>
        <p:style>
          <a:lnRef idx="1">
            <a:schemeClr val="dk1"/>
          </a:lnRef>
          <a:fillRef idx="3">
            <a:schemeClr val="dk1"/>
          </a:fillRef>
          <a:effectRef idx="2">
            <a:schemeClr val="dk1"/>
          </a:effectRef>
          <a:fontRef idx="none"/>
        </p:style>
        <p:txBody>
          <a:bodyPr>
            <a:normAutofit/>
          </a:bodyPr>
          <a:lstStyle>
            <a:lvl1pPr>
              <a:buNone/>
              <a:defRPr sz="2000"/>
            </a:lvl1pPr>
          </a:lstStyle>
          <a:p>
            <a:r>
              <a:rPr lang="sv-SE" smtClean="0"/>
              <a:t>Click icon to add picture</a:t>
            </a:r>
            <a:endParaRPr/>
          </a:p>
        </p:txBody>
      </p:sp>
      <p:sp>
        <p:nvSpPr>
          <p:cNvPr id="2" name="Title 1"/>
          <p:cNvSpPr>
            <a:spLocks noGrp="1"/>
          </p:cNvSpPr>
          <p:nvPr>
            <p:ph type="ctrTitle"/>
          </p:nvPr>
        </p:nvSpPr>
        <p:spPr>
          <a:xfrm>
            <a:off x="641350" y="4146363"/>
            <a:ext cx="7856538" cy="1470025"/>
          </a:xfrm>
        </p:spPr>
        <p:txBody>
          <a:bodyPr>
            <a:noAutofit/>
          </a:bodyPr>
          <a:lstStyle>
            <a:lvl1pPr>
              <a:defRPr sz="5400"/>
            </a:lvl1pPr>
          </a:lstStyle>
          <a:p>
            <a:r>
              <a:rPr lang="sv-SE" smtClean="0"/>
              <a:t>Click to edit Master title style</a:t>
            </a:r>
            <a:endParaRPr/>
          </a:p>
        </p:txBody>
      </p:sp>
      <p:sp>
        <p:nvSpPr>
          <p:cNvPr id="3" name="Subtitle 2"/>
          <p:cNvSpPr>
            <a:spLocks noGrp="1"/>
          </p:cNvSpPr>
          <p:nvPr>
            <p:ph type="subTitle" idx="1"/>
          </p:nvPr>
        </p:nvSpPr>
        <p:spPr>
          <a:xfrm>
            <a:off x="641350" y="5620871"/>
            <a:ext cx="7856538" cy="614081"/>
          </a:xfrm>
        </p:spPr>
        <p:txBody>
          <a:bodyPr>
            <a:normAutofit/>
          </a:bodyPr>
          <a:lstStyle>
            <a:lvl1pPr marL="0" indent="0" algn="ctr">
              <a:lnSpc>
                <a:spcPct val="100000"/>
              </a:lnSpc>
              <a:spcBef>
                <a:spcPts val="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smtClean="0"/>
              <a:t>Click to edit Master subtitle style</a:t>
            </a:r>
            <a:endParaRPr/>
          </a:p>
        </p:txBody>
      </p:sp>
      <p:sp>
        <p:nvSpPr>
          <p:cNvPr id="4" name="Date Placeholder 3"/>
          <p:cNvSpPr>
            <a:spLocks noGrp="1"/>
          </p:cNvSpPr>
          <p:nvPr>
            <p:ph type="dt" sz="half" idx="10"/>
          </p:nvPr>
        </p:nvSpPr>
        <p:spPr/>
        <p:txBody>
          <a:bodyPr/>
          <a:lstStyle/>
          <a:p>
            <a:fld id="{5D6F36F8-91B2-DD47-A7A0-F8EC34DCACAA}" type="datetimeFigureOut">
              <a:rPr lang="en-US" smtClean="0"/>
              <a:pPr/>
              <a:t>30/03/15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3F7150C-35B1-AC4A-BBF8-48ED9B851E81}"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2017059"/>
            <a:ext cx="7772400" cy="1655064"/>
          </a:xfrm>
        </p:spPr>
        <p:txBody>
          <a:bodyPr vert="horz" lIns="91440" tIns="45720" rIns="91440" bIns="45720" rtlCol="0" anchor="b" anchorCtr="0">
            <a:noAutofit/>
          </a:bodyPr>
          <a:lstStyle>
            <a:lvl1pPr algn="ctr" defTabSz="914400" rtl="0" eaLnBrk="1" latinLnBrk="0" hangingPunct="1">
              <a:spcBef>
                <a:spcPct val="0"/>
              </a:spcBef>
              <a:buNone/>
              <a:defRPr sz="5400" b="0" kern="1200" cap="none" baseline="0">
                <a:solidFill>
                  <a:schemeClr val="tx1"/>
                </a:solidFill>
                <a:latin typeface="+mj-lt"/>
                <a:ea typeface="+mj-ea"/>
                <a:cs typeface="+mj-cs"/>
              </a:defRPr>
            </a:lvl1pPr>
          </a:lstStyle>
          <a:p>
            <a:r>
              <a:rPr lang="sv-SE" smtClean="0"/>
              <a:t>Click to edit Master title style</a:t>
            </a:r>
            <a:endParaRPr/>
          </a:p>
        </p:txBody>
      </p:sp>
      <p:sp>
        <p:nvSpPr>
          <p:cNvPr id="3" name="Text Placeholder 2"/>
          <p:cNvSpPr>
            <a:spLocks noGrp="1"/>
          </p:cNvSpPr>
          <p:nvPr>
            <p:ph type="body" idx="1"/>
          </p:nvPr>
        </p:nvSpPr>
        <p:spPr>
          <a:xfrm>
            <a:off x="685800" y="3662979"/>
            <a:ext cx="7772400" cy="1500187"/>
          </a:xfrm>
        </p:spPr>
        <p:txBody>
          <a:bodyPr vert="horz" lIns="91440" tIns="45720" rIns="91440" bIns="45720" rtlCol="0" anchor="t" anchorCtr="0">
            <a:normAutofit/>
          </a:bodyPr>
          <a:lstStyle>
            <a:lvl1pPr marL="0" indent="0" algn="ctr">
              <a:spcBef>
                <a:spcPts val="300"/>
              </a:spcBef>
              <a:buNone/>
              <a:defRPr sz="1800" kern="1200">
                <a:solidFill>
                  <a:schemeClr val="tx1">
                    <a:tint val="75000"/>
                  </a:schemeClr>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ctr" defTabSz="914400" rtl="0" eaLnBrk="1" latinLnBrk="0" hangingPunct="1">
              <a:lnSpc>
                <a:spcPts val="2000"/>
              </a:lnSpc>
              <a:spcBef>
                <a:spcPts val="2000"/>
              </a:spcBef>
              <a:buFont typeface="Wingdings 2" pitchFamily="18" charset="2"/>
              <a:buNone/>
            </a:pPr>
            <a:r>
              <a:rPr lang="sv-SE" smtClean="0"/>
              <a:t>Click to edit Master text styles</a:t>
            </a:r>
          </a:p>
        </p:txBody>
      </p:sp>
      <p:sp>
        <p:nvSpPr>
          <p:cNvPr id="4" name="Date Placeholder 3"/>
          <p:cNvSpPr>
            <a:spLocks noGrp="1"/>
          </p:cNvSpPr>
          <p:nvPr>
            <p:ph type="dt" sz="half" idx="10"/>
          </p:nvPr>
        </p:nvSpPr>
        <p:spPr/>
        <p:txBody>
          <a:bodyPr/>
          <a:lstStyle/>
          <a:p>
            <a:fld id="{5D6F36F8-91B2-DD47-A7A0-F8EC34DCACAA}" type="datetimeFigureOut">
              <a:rPr lang="en-US" smtClean="0"/>
              <a:pPr/>
              <a:t>30/03/15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3F7150C-35B1-AC4A-BBF8-48ED9B851E81}"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smtClean="0"/>
              <a:t>Click to edit Master title style</a:t>
            </a:r>
            <a:endParaRPr/>
          </a:p>
        </p:txBody>
      </p:sp>
      <p:sp>
        <p:nvSpPr>
          <p:cNvPr id="3" name="Content Placeholder 2"/>
          <p:cNvSpPr>
            <a:spLocks noGrp="1"/>
          </p:cNvSpPr>
          <p:nvPr>
            <p:ph sz="half" idx="1"/>
          </p:nvPr>
        </p:nvSpPr>
        <p:spPr>
          <a:xfrm>
            <a:off x="641350" y="1600200"/>
            <a:ext cx="3749040" cy="4651375"/>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a:p>
        </p:txBody>
      </p:sp>
      <p:sp>
        <p:nvSpPr>
          <p:cNvPr id="4" name="Content Placeholder 3"/>
          <p:cNvSpPr>
            <a:spLocks noGrp="1"/>
          </p:cNvSpPr>
          <p:nvPr>
            <p:ph sz="half" idx="2"/>
          </p:nvPr>
        </p:nvSpPr>
        <p:spPr>
          <a:xfrm>
            <a:off x="4749501" y="1600200"/>
            <a:ext cx="3749040" cy="4651375"/>
          </a:xfrm>
        </p:spPr>
        <p:txBody>
          <a:bodyPr>
            <a:normAutofit/>
          </a:bodyPr>
          <a:lstStyle>
            <a:lvl1pPr>
              <a:defRPr sz="24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a:p>
        </p:txBody>
      </p:sp>
      <p:sp>
        <p:nvSpPr>
          <p:cNvPr id="5" name="Date Placeholder 4"/>
          <p:cNvSpPr>
            <a:spLocks noGrp="1"/>
          </p:cNvSpPr>
          <p:nvPr>
            <p:ph type="dt" sz="half" idx="10"/>
          </p:nvPr>
        </p:nvSpPr>
        <p:spPr/>
        <p:txBody>
          <a:bodyPr/>
          <a:lstStyle/>
          <a:p>
            <a:fld id="{5D6F36F8-91B2-DD47-A7A0-F8EC34DCACAA}" type="datetimeFigureOut">
              <a:rPr lang="en-US" smtClean="0"/>
              <a:pPr/>
              <a:t>30/03/15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3F7150C-35B1-AC4A-BBF8-48ED9B851E81}" type="slidenum">
              <a:rPr lang="en-GB" smtClean="0"/>
              <a:pPr/>
              <a:t>‹#›</a:t>
            </a:fld>
            <a:endParaRPr lang="en-GB"/>
          </a:p>
        </p:txBody>
      </p:sp>
      <p:sp>
        <p:nvSpPr>
          <p:cNvPr id="16" name="Freeform 15"/>
          <p:cNvSpPr/>
          <p:nvPr/>
        </p:nvSpPr>
        <p:spPr>
          <a:xfrm>
            <a:off x="280416" y="1525588"/>
            <a:ext cx="8558784" cy="0"/>
          </a:xfrm>
          <a:custGeom>
            <a:avLst/>
            <a:gdLst>
              <a:gd name="connsiteX0" fmla="*/ 0 w 8592671"/>
              <a:gd name="connsiteY0" fmla="*/ 0 h 0"/>
              <a:gd name="connsiteX1" fmla="*/ 8592671 w 8592671"/>
              <a:gd name="connsiteY1" fmla="*/ 0 h 0"/>
            </a:gdLst>
            <a:ahLst/>
            <a:cxnLst>
              <a:cxn ang="0">
                <a:pos x="connsiteX0" y="connsiteY0"/>
              </a:cxn>
              <a:cxn ang="0">
                <a:pos x="connsiteX1" y="connsiteY1"/>
              </a:cxn>
            </a:cxnLst>
            <a:rect l="l" t="t" r="r" b="b"/>
            <a:pathLst>
              <a:path w="8592671">
                <a:moveTo>
                  <a:pt x="0" y="0"/>
                </a:moveTo>
                <a:lnTo>
                  <a:pt x="8592671" y="0"/>
                </a:lnTo>
              </a:path>
            </a:pathLst>
          </a:custGeom>
          <a:ln w="3175">
            <a:solidFill>
              <a:schemeClr val="tx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a:p>
        </p:txBody>
      </p:sp>
      <p:sp>
        <p:nvSpPr>
          <p:cNvPr id="17" name="Freeform 16"/>
          <p:cNvSpPr/>
          <p:nvPr/>
        </p:nvSpPr>
        <p:spPr>
          <a:xfrm>
            <a:off x="280416" y="6399213"/>
            <a:ext cx="8558784" cy="0"/>
          </a:xfrm>
          <a:custGeom>
            <a:avLst/>
            <a:gdLst>
              <a:gd name="connsiteX0" fmla="*/ 0 w 8592671"/>
              <a:gd name="connsiteY0" fmla="*/ 0 h 0"/>
              <a:gd name="connsiteX1" fmla="*/ 8592671 w 8592671"/>
              <a:gd name="connsiteY1" fmla="*/ 0 h 0"/>
            </a:gdLst>
            <a:ahLst/>
            <a:cxnLst>
              <a:cxn ang="0">
                <a:pos x="connsiteX0" y="connsiteY0"/>
              </a:cxn>
              <a:cxn ang="0">
                <a:pos x="connsiteX1" y="connsiteY1"/>
              </a:cxn>
            </a:cxnLst>
            <a:rect l="l" t="t" r="r" b="b"/>
            <a:pathLst>
              <a:path w="8592671">
                <a:moveTo>
                  <a:pt x="0" y="0"/>
                </a:moveTo>
                <a:lnTo>
                  <a:pt x="8592671" y="0"/>
                </a:lnTo>
              </a:path>
            </a:pathLst>
          </a:custGeom>
          <a:ln w="3175">
            <a:solidFill>
              <a:schemeClr val="tx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sv-SE" smtClean="0"/>
              <a:t>Click to edit Master title style</a:t>
            </a:r>
            <a:endParaRPr/>
          </a:p>
        </p:txBody>
      </p:sp>
      <p:sp>
        <p:nvSpPr>
          <p:cNvPr id="3" name="Text Placeholder 2"/>
          <p:cNvSpPr>
            <a:spLocks noGrp="1"/>
          </p:cNvSpPr>
          <p:nvPr>
            <p:ph type="body" idx="1"/>
          </p:nvPr>
        </p:nvSpPr>
        <p:spPr>
          <a:xfrm>
            <a:off x="641350" y="1532964"/>
            <a:ext cx="3749040" cy="833718"/>
          </a:xfrm>
        </p:spPr>
        <p:txBody>
          <a:bodyPr anchor="ctr" anchorCtr="0">
            <a:noAutofit/>
          </a:bodyPr>
          <a:lstStyle>
            <a:lvl1pPr marL="0" indent="0" algn="ctr">
              <a:spcBef>
                <a:spcPts val="30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smtClean="0"/>
              <a:t>Click to edit Master text styles</a:t>
            </a:r>
          </a:p>
        </p:txBody>
      </p:sp>
      <p:sp>
        <p:nvSpPr>
          <p:cNvPr id="4" name="Content Placeholder 3"/>
          <p:cNvSpPr>
            <a:spLocks noGrp="1"/>
          </p:cNvSpPr>
          <p:nvPr>
            <p:ph sz="half" idx="2"/>
          </p:nvPr>
        </p:nvSpPr>
        <p:spPr>
          <a:xfrm>
            <a:off x="641350" y="2362200"/>
            <a:ext cx="3749040" cy="3889375"/>
          </a:xfrm>
        </p:spPr>
        <p:txBody>
          <a:bodyPr>
            <a:normAutofit/>
          </a:bodyPr>
          <a:lstStyle>
            <a:lvl1pPr>
              <a:defRPr sz="2400"/>
            </a:lvl1pPr>
            <a:lvl2pPr>
              <a:defRPr sz="2200"/>
            </a:lvl2pPr>
            <a:lvl3pPr>
              <a:defRPr sz="2000"/>
            </a:lvl3pPr>
            <a:lvl4pPr>
              <a:defRPr sz="1800"/>
            </a:lvl4pPr>
            <a:lvl5pPr>
              <a:defRPr sz="1800"/>
            </a:lvl5pPr>
            <a:lvl6pPr>
              <a:defRPr sz="1600"/>
            </a:lvl6pPr>
            <a:lvl7pPr>
              <a:defRPr sz="1600"/>
            </a:lvl7pPr>
            <a:lvl8pPr>
              <a:defRPr sz="1600"/>
            </a:lvl8pPr>
            <a:lvl9pPr>
              <a:defRPr sz="1600"/>
            </a:lvl9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a:p>
        </p:txBody>
      </p:sp>
      <p:sp>
        <p:nvSpPr>
          <p:cNvPr id="5" name="Text Placeholder 4"/>
          <p:cNvSpPr>
            <a:spLocks noGrp="1"/>
          </p:cNvSpPr>
          <p:nvPr>
            <p:ph type="body" sz="quarter" idx="3"/>
          </p:nvPr>
        </p:nvSpPr>
        <p:spPr>
          <a:xfrm>
            <a:off x="4752601" y="1532964"/>
            <a:ext cx="3749040" cy="833718"/>
          </a:xfrm>
        </p:spPr>
        <p:txBody>
          <a:bodyPr anchor="ctr" anchorCtr="0">
            <a:noAutofit/>
          </a:bodyPr>
          <a:lstStyle>
            <a:lvl1pPr marL="0" indent="0" algn="ctr">
              <a:spcBef>
                <a:spcPts val="30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smtClean="0"/>
              <a:t>Click to edit Master text styles</a:t>
            </a:r>
          </a:p>
        </p:txBody>
      </p:sp>
      <p:sp>
        <p:nvSpPr>
          <p:cNvPr id="6" name="Content Placeholder 5"/>
          <p:cNvSpPr>
            <a:spLocks noGrp="1"/>
          </p:cNvSpPr>
          <p:nvPr>
            <p:ph sz="quarter" idx="4"/>
          </p:nvPr>
        </p:nvSpPr>
        <p:spPr>
          <a:xfrm>
            <a:off x="4752601" y="2362200"/>
            <a:ext cx="3749040" cy="3889375"/>
          </a:xfrm>
        </p:spPr>
        <p:txBody>
          <a:bodyPr>
            <a:normAutofit/>
          </a:bodyPr>
          <a:lstStyle>
            <a:lvl1pPr>
              <a:defRPr sz="2400"/>
            </a:lvl1pPr>
            <a:lvl2pPr>
              <a:defRPr sz="2200"/>
            </a:lvl2pPr>
            <a:lvl3pPr>
              <a:defRPr sz="2000"/>
            </a:lvl3pPr>
            <a:lvl4pPr>
              <a:defRPr sz="1800"/>
            </a:lvl4pPr>
            <a:lvl5pPr>
              <a:defRPr sz="1800"/>
            </a:lvl5pPr>
            <a:lvl6pPr>
              <a:defRPr sz="1600"/>
            </a:lvl6pPr>
            <a:lvl7pPr>
              <a:defRPr sz="1600"/>
            </a:lvl7pPr>
            <a:lvl8pPr>
              <a:defRPr sz="1600"/>
            </a:lvl8pPr>
            <a:lvl9pPr>
              <a:defRPr sz="1600"/>
            </a:lvl9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a:p>
        </p:txBody>
      </p:sp>
      <p:sp>
        <p:nvSpPr>
          <p:cNvPr id="7" name="Date Placeholder 6"/>
          <p:cNvSpPr>
            <a:spLocks noGrp="1"/>
          </p:cNvSpPr>
          <p:nvPr>
            <p:ph type="dt" sz="half" idx="10"/>
          </p:nvPr>
        </p:nvSpPr>
        <p:spPr/>
        <p:txBody>
          <a:bodyPr/>
          <a:lstStyle/>
          <a:p>
            <a:fld id="{5D6F36F8-91B2-DD47-A7A0-F8EC34DCACAA}" type="datetimeFigureOut">
              <a:rPr lang="en-US" smtClean="0"/>
              <a:pPr/>
              <a:t>30/03/15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3F7150C-35B1-AC4A-BBF8-48ED9B851E81}" type="slidenum">
              <a:rPr lang="en-GB" smtClean="0"/>
              <a:pPr/>
              <a:t>‹#›</a:t>
            </a:fld>
            <a:endParaRPr lang="en-GB"/>
          </a:p>
        </p:txBody>
      </p:sp>
      <p:sp>
        <p:nvSpPr>
          <p:cNvPr id="10" name="Freeform 9"/>
          <p:cNvSpPr/>
          <p:nvPr/>
        </p:nvSpPr>
        <p:spPr>
          <a:xfrm>
            <a:off x="280416" y="1525588"/>
            <a:ext cx="8558784" cy="0"/>
          </a:xfrm>
          <a:custGeom>
            <a:avLst/>
            <a:gdLst>
              <a:gd name="connsiteX0" fmla="*/ 0 w 8592671"/>
              <a:gd name="connsiteY0" fmla="*/ 0 h 0"/>
              <a:gd name="connsiteX1" fmla="*/ 8592671 w 8592671"/>
              <a:gd name="connsiteY1" fmla="*/ 0 h 0"/>
            </a:gdLst>
            <a:ahLst/>
            <a:cxnLst>
              <a:cxn ang="0">
                <a:pos x="connsiteX0" y="connsiteY0"/>
              </a:cxn>
              <a:cxn ang="0">
                <a:pos x="connsiteX1" y="connsiteY1"/>
              </a:cxn>
            </a:cxnLst>
            <a:rect l="l" t="t" r="r" b="b"/>
            <a:pathLst>
              <a:path w="8592671">
                <a:moveTo>
                  <a:pt x="0" y="0"/>
                </a:moveTo>
                <a:lnTo>
                  <a:pt x="8592671" y="0"/>
                </a:lnTo>
              </a:path>
            </a:pathLst>
          </a:custGeom>
          <a:ln w="3175">
            <a:solidFill>
              <a:schemeClr val="tx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a:p>
        </p:txBody>
      </p:sp>
      <p:sp>
        <p:nvSpPr>
          <p:cNvPr id="11" name="Freeform 10"/>
          <p:cNvSpPr/>
          <p:nvPr/>
        </p:nvSpPr>
        <p:spPr>
          <a:xfrm>
            <a:off x="280416" y="6399213"/>
            <a:ext cx="8558784" cy="0"/>
          </a:xfrm>
          <a:custGeom>
            <a:avLst/>
            <a:gdLst>
              <a:gd name="connsiteX0" fmla="*/ 0 w 8592671"/>
              <a:gd name="connsiteY0" fmla="*/ 0 h 0"/>
              <a:gd name="connsiteX1" fmla="*/ 8592671 w 8592671"/>
              <a:gd name="connsiteY1" fmla="*/ 0 h 0"/>
            </a:gdLst>
            <a:ahLst/>
            <a:cxnLst>
              <a:cxn ang="0">
                <a:pos x="connsiteX0" y="connsiteY0"/>
              </a:cxn>
              <a:cxn ang="0">
                <a:pos x="connsiteX1" y="connsiteY1"/>
              </a:cxn>
            </a:cxnLst>
            <a:rect l="l" t="t" r="r" b="b"/>
            <a:pathLst>
              <a:path w="8592671">
                <a:moveTo>
                  <a:pt x="0" y="0"/>
                </a:moveTo>
                <a:lnTo>
                  <a:pt x="8592671" y="0"/>
                </a:lnTo>
              </a:path>
            </a:pathLst>
          </a:custGeom>
          <a:ln w="3175">
            <a:solidFill>
              <a:schemeClr val="tx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smtClean="0"/>
              <a:t>Click to edit Master title style</a:t>
            </a:r>
            <a:endParaRPr/>
          </a:p>
        </p:txBody>
      </p:sp>
      <p:sp>
        <p:nvSpPr>
          <p:cNvPr id="3" name="Date Placeholder 2"/>
          <p:cNvSpPr>
            <a:spLocks noGrp="1"/>
          </p:cNvSpPr>
          <p:nvPr>
            <p:ph type="dt" sz="half" idx="10"/>
          </p:nvPr>
        </p:nvSpPr>
        <p:spPr/>
        <p:txBody>
          <a:bodyPr/>
          <a:lstStyle/>
          <a:p>
            <a:fld id="{5D6F36F8-91B2-DD47-A7A0-F8EC34DCACAA}" type="datetimeFigureOut">
              <a:rPr lang="en-US" smtClean="0"/>
              <a:pPr/>
              <a:t>30/03/15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3F7150C-35B1-AC4A-BBF8-48ED9B851E81}" type="slidenum">
              <a:rPr lang="en-GB" smtClean="0"/>
              <a:pPr/>
              <a:t>‹#›</a:t>
            </a:fld>
            <a:endParaRPr lang="en-GB"/>
          </a:p>
        </p:txBody>
      </p:sp>
      <p:sp>
        <p:nvSpPr>
          <p:cNvPr id="6" name="Freeform 5"/>
          <p:cNvSpPr/>
          <p:nvPr/>
        </p:nvSpPr>
        <p:spPr>
          <a:xfrm>
            <a:off x="280416" y="1525588"/>
            <a:ext cx="8558784" cy="0"/>
          </a:xfrm>
          <a:custGeom>
            <a:avLst/>
            <a:gdLst>
              <a:gd name="connsiteX0" fmla="*/ 0 w 8592671"/>
              <a:gd name="connsiteY0" fmla="*/ 0 h 0"/>
              <a:gd name="connsiteX1" fmla="*/ 8592671 w 8592671"/>
              <a:gd name="connsiteY1" fmla="*/ 0 h 0"/>
            </a:gdLst>
            <a:ahLst/>
            <a:cxnLst>
              <a:cxn ang="0">
                <a:pos x="connsiteX0" y="connsiteY0"/>
              </a:cxn>
              <a:cxn ang="0">
                <a:pos x="connsiteX1" y="connsiteY1"/>
              </a:cxn>
            </a:cxnLst>
            <a:rect l="l" t="t" r="r" b="b"/>
            <a:pathLst>
              <a:path w="8592671">
                <a:moveTo>
                  <a:pt x="0" y="0"/>
                </a:moveTo>
                <a:lnTo>
                  <a:pt x="8592671" y="0"/>
                </a:lnTo>
              </a:path>
            </a:pathLst>
          </a:custGeom>
          <a:ln w="3175">
            <a:solidFill>
              <a:schemeClr val="tx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a:p>
        </p:txBody>
      </p:sp>
      <p:sp>
        <p:nvSpPr>
          <p:cNvPr id="7" name="Freeform 6"/>
          <p:cNvSpPr/>
          <p:nvPr/>
        </p:nvSpPr>
        <p:spPr>
          <a:xfrm>
            <a:off x="280416" y="6399213"/>
            <a:ext cx="8558784" cy="0"/>
          </a:xfrm>
          <a:custGeom>
            <a:avLst/>
            <a:gdLst>
              <a:gd name="connsiteX0" fmla="*/ 0 w 8592671"/>
              <a:gd name="connsiteY0" fmla="*/ 0 h 0"/>
              <a:gd name="connsiteX1" fmla="*/ 8592671 w 8592671"/>
              <a:gd name="connsiteY1" fmla="*/ 0 h 0"/>
            </a:gdLst>
            <a:ahLst/>
            <a:cxnLst>
              <a:cxn ang="0">
                <a:pos x="connsiteX0" y="connsiteY0"/>
              </a:cxn>
              <a:cxn ang="0">
                <a:pos x="connsiteX1" y="connsiteY1"/>
              </a:cxn>
            </a:cxnLst>
            <a:rect l="l" t="t" r="r" b="b"/>
            <a:pathLst>
              <a:path w="8592671">
                <a:moveTo>
                  <a:pt x="0" y="0"/>
                </a:moveTo>
                <a:lnTo>
                  <a:pt x="8592671" y="0"/>
                </a:lnTo>
              </a:path>
            </a:pathLst>
          </a:custGeom>
          <a:ln w="3175">
            <a:solidFill>
              <a:schemeClr val="tx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a:p>
        </p:txBody>
      </p:sp>
      <p:sp>
        <p:nvSpPr>
          <p:cNvPr id="8" name="Freeform 7"/>
          <p:cNvSpPr/>
          <p:nvPr/>
        </p:nvSpPr>
        <p:spPr>
          <a:xfrm>
            <a:off x="280416" y="1525588"/>
            <a:ext cx="8558784" cy="0"/>
          </a:xfrm>
          <a:custGeom>
            <a:avLst/>
            <a:gdLst>
              <a:gd name="connsiteX0" fmla="*/ 0 w 8592671"/>
              <a:gd name="connsiteY0" fmla="*/ 0 h 0"/>
              <a:gd name="connsiteX1" fmla="*/ 8592671 w 8592671"/>
              <a:gd name="connsiteY1" fmla="*/ 0 h 0"/>
            </a:gdLst>
            <a:ahLst/>
            <a:cxnLst>
              <a:cxn ang="0">
                <a:pos x="connsiteX0" y="connsiteY0"/>
              </a:cxn>
              <a:cxn ang="0">
                <a:pos x="connsiteX1" y="connsiteY1"/>
              </a:cxn>
            </a:cxnLst>
            <a:rect l="l" t="t" r="r" b="b"/>
            <a:pathLst>
              <a:path w="8592671">
                <a:moveTo>
                  <a:pt x="0" y="0"/>
                </a:moveTo>
                <a:lnTo>
                  <a:pt x="8592671" y="0"/>
                </a:lnTo>
              </a:path>
            </a:pathLst>
          </a:custGeom>
          <a:ln w="3175">
            <a:solidFill>
              <a:schemeClr val="tx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a:p>
        </p:txBody>
      </p:sp>
      <p:sp>
        <p:nvSpPr>
          <p:cNvPr id="9" name="Freeform 8"/>
          <p:cNvSpPr/>
          <p:nvPr/>
        </p:nvSpPr>
        <p:spPr>
          <a:xfrm>
            <a:off x="280416" y="6399213"/>
            <a:ext cx="8558784" cy="0"/>
          </a:xfrm>
          <a:custGeom>
            <a:avLst/>
            <a:gdLst>
              <a:gd name="connsiteX0" fmla="*/ 0 w 8592671"/>
              <a:gd name="connsiteY0" fmla="*/ 0 h 0"/>
              <a:gd name="connsiteX1" fmla="*/ 8592671 w 8592671"/>
              <a:gd name="connsiteY1" fmla="*/ 0 h 0"/>
            </a:gdLst>
            <a:ahLst/>
            <a:cxnLst>
              <a:cxn ang="0">
                <a:pos x="connsiteX0" y="connsiteY0"/>
              </a:cxn>
              <a:cxn ang="0">
                <a:pos x="connsiteX1" y="connsiteY1"/>
              </a:cxn>
            </a:cxnLst>
            <a:rect l="l" t="t" r="r" b="b"/>
            <a:pathLst>
              <a:path w="8592671">
                <a:moveTo>
                  <a:pt x="0" y="0"/>
                </a:moveTo>
                <a:lnTo>
                  <a:pt x="8592671" y="0"/>
                </a:lnTo>
              </a:path>
            </a:pathLst>
          </a:custGeom>
          <a:ln w="3175">
            <a:solidFill>
              <a:schemeClr val="tx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a:p>
        </p:txBody>
      </p:sp>
      <p:sp>
        <p:nvSpPr>
          <p:cNvPr id="10" name="Freeform 9"/>
          <p:cNvSpPr/>
          <p:nvPr/>
        </p:nvSpPr>
        <p:spPr>
          <a:xfrm>
            <a:off x="280416" y="1525588"/>
            <a:ext cx="8558784" cy="0"/>
          </a:xfrm>
          <a:custGeom>
            <a:avLst/>
            <a:gdLst>
              <a:gd name="connsiteX0" fmla="*/ 0 w 8592671"/>
              <a:gd name="connsiteY0" fmla="*/ 0 h 0"/>
              <a:gd name="connsiteX1" fmla="*/ 8592671 w 8592671"/>
              <a:gd name="connsiteY1" fmla="*/ 0 h 0"/>
            </a:gdLst>
            <a:ahLst/>
            <a:cxnLst>
              <a:cxn ang="0">
                <a:pos x="connsiteX0" y="connsiteY0"/>
              </a:cxn>
              <a:cxn ang="0">
                <a:pos x="connsiteX1" y="connsiteY1"/>
              </a:cxn>
            </a:cxnLst>
            <a:rect l="l" t="t" r="r" b="b"/>
            <a:pathLst>
              <a:path w="8592671">
                <a:moveTo>
                  <a:pt x="0" y="0"/>
                </a:moveTo>
                <a:lnTo>
                  <a:pt x="8592671" y="0"/>
                </a:lnTo>
              </a:path>
            </a:pathLst>
          </a:custGeom>
          <a:ln w="3175">
            <a:solidFill>
              <a:schemeClr val="tx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a:p>
        </p:txBody>
      </p:sp>
      <p:sp>
        <p:nvSpPr>
          <p:cNvPr id="11" name="Freeform 10"/>
          <p:cNvSpPr/>
          <p:nvPr/>
        </p:nvSpPr>
        <p:spPr>
          <a:xfrm>
            <a:off x="280416" y="6399213"/>
            <a:ext cx="8558784" cy="0"/>
          </a:xfrm>
          <a:custGeom>
            <a:avLst/>
            <a:gdLst>
              <a:gd name="connsiteX0" fmla="*/ 0 w 8592671"/>
              <a:gd name="connsiteY0" fmla="*/ 0 h 0"/>
              <a:gd name="connsiteX1" fmla="*/ 8592671 w 8592671"/>
              <a:gd name="connsiteY1" fmla="*/ 0 h 0"/>
            </a:gdLst>
            <a:ahLst/>
            <a:cxnLst>
              <a:cxn ang="0">
                <a:pos x="connsiteX0" y="connsiteY0"/>
              </a:cxn>
              <a:cxn ang="0">
                <a:pos x="connsiteX1" y="connsiteY1"/>
              </a:cxn>
            </a:cxnLst>
            <a:rect l="l" t="t" r="r" b="b"/>
            <a:pathLst>
              <a:path w="8592671">
                <a:moveTo>
                  <a:pt x="0" y="0"/>
                </a:moveTo>
                <a:lnTo>
                  <a:pt x="8592671" y="0"/>
                </a:lnTo>
              </a:path>
            </a:pathLst>
          </a:custGeom>
          <a:ln w="3175">
            <a:solidFill>
              <a:schemeClr val="tx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a:p>
        </p:txBody>
      </p:sp>
      <p:sp>
        <p:nvSpPr>
          <p:cNvPr id="12" name="Freeform 11"/>
          <p:cNvSpPr/>
          <p:nvPr/>
        </p:nvSpPr>
        <p:spPr>
          <a:xfrm>
            <a:off x="280416" y="1525588"/>
            <a:ext cx="8558784" cy="0"/>
          </a:xfrm>
          <a:custGeom>
            <a:avLst/>
            <a:gdLst>
              <a:gd name="connsiteX0" fmla="*/ 0 w 8592671"/>
              <a:gd name="connsiteY0" fmla="*/ 0 h 0"/>
              <a:gd name="connsiteX1" fmla="*/ 8592671 w 8592671"/>
              <a:gd name="connsiteY1" fmla="*/ 0 h 0"/>
            </a:gdLst>
            <a:ahLst/>
            <a:cxnLst>
              <a:cxn ang="0">
                <a:pos x="connsiteX0" y="connsiteY0"/>
              </a:cxn>
              <a:cxn ang="0">
                <a:pos x="connsiteX1" y="connsiteY1"/>
              </a:cxn>
            </a:cxnLst>
            <a:rect l="l" t="t" r="r" b="b"/>
            <a:pathLst>
              <a:path w="8592671">
                <a:moveTo>
                  <a:pt x="0" y="0"/>
                </a:moveTo>
                <a:lnTo>
                  <a:pt x="8592671" y="0"/>
                </a:lnTo>
              </a:path>
            </a:pathLst>
          </a:custGeom>
          <a:ln w="3175">
            <a:solidFill>
              <a:schemeClr val="tx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a:p>
        </p:txBody>
      </p:sp>
      <p:sp>
        <p:nvSpPr>
          <p:cNvPr id="13" name="Freeform 12"/>
          <p:cNvSpPr/>
          <p:nvPr/>
        </p:nvSpPr>
        <p:spPr>
          <a:xfrm>
            <a:off x="280416" y="6399213"/>
            <a:ext cx="8558784" cy="0"/>
          </a:xfrm>
          <a:custGeom>
            <a:avLst/>
            <a:gdLst>
              <a:gd name="connsiteX0" fmla="*/ 0 w 8592671"/>
              <a:gd name="connsiteY0" fmla="*/ 0 h 0"/>
              <a:gd name="connsiteX1" fmla="*/ 8592671 w 8592671"/>
              <a:gd name="connsiteY1" fmla="*/ 0 h 0"/>
            </a:gdLst>
            <a:ahLst/>
            <a:cxnLst>
              <a:cxn ang="0">
                <a:pos x="connsiteX0" y="connsiteY0"/>
              </a:cxn>
              <a:cxn ang="0">
                <a:pos x="connsiteX1" y="connsiteY1"/>
              </a:cxn>
            </a:cxnLst>
            <a:rect l="l" t="t" r="r" b="b"/>
            <a:pathLst>
              <a:path w="8592671">
                <a:moveTo>
                  <a:pt x="0" y="0"/>
                </a:moveTo>
                <a:lnTo>
                  <a:pt x="8592671" y="0"/>
                </a:lnTo>
              </a:path>
            </a:pathLst>
          </a:custGeom>
          <a:ln w="3175">
            <a:solidFill>
              <a:schemeClr val="tx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6F36F8-91B2-DD47-A7A0-F8EC34DCACAA}" type="datetimeFigureOut">
              <a:rPr lang="en-US" smtClean="0"/>
              <a:pPr/>
              <a:t>30/03/15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3F7150C-35B1-AC4A-BBF8-48ED9B851E81}"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4340" y="802910"/>
            <a:ext cx="3474720" cy="1162050"/>
          </a:xfrm>
        </p:spPr>
        <p:txBody>
          <a:bodyPr anchor="b">
            <a:normAutofit/>
          </a:bodyPr>
          <a:lstStyle>
            <a:lvl1pPr algn="ctr">
              <a:defRPr sz="2400" b="0"/>
            </a:lvl1pPr>
          </a:lstStyle>
          <a:p>
            <a:r>
              <a:rPr lang="sv-SE" smtClean="0"/>
              <a:t>Click to edit Master title style</a:t>
            </a:r>
            <a:endParaRPr/>
          </a:p>
        </p:txBody>
      </p:sp>
      <p:sp>
        <p:nvSpPr>
          <p:cNvPr id="3" name="Content Placeholder 2"/>
          <p:cNvSpPr>
            <a:spLocks noGrp="1"/>
          </p:cNvSpPr>
          <p:nvPr>
            <p:ph idx="1"/>
          </p:nvPr>
        </p:nvSpPr>
        <p:spPr>
          <a:xfrm>
            <a:off x="4562010" y="449705"/>
            <a:ext cx="3931920" cy="5781388"/>
          </a:xfrm>
        </p:spPr>
        <p:txBody>
          <a:bodyPr>
            <a:normAutofit/>
          </a:bodyPr>
          <a:lstStyle>
            <a:lvl1pPr>
              <a:defRPr sz="2400"/>
            </a:lvl1pPr>
            <a:lvl2pPr>
              <a:defRPr sz="2400"/>
            </a:lvl2pPr>
            <a:lvl3pPr>
              <a:defRPr sz="2400"/>
            </a:lvl3pPr>
            <a:lvl4pPr>
              <a:defRPr sz="2400"/>
            </a:lvl4pPr>
            <a:lvl5pPr>
              <a:defRPr sz="2400"/>
            </a:lvl5pPr>
            <a:lvl6pPr>
              <a:defRPr sz="2000"/>
            </a:lvl6pPr>
            <a:lvl7pPr>
              <a:defRPr sz="2000"/>
            </a:lvl7pPr>
            <a:lvl8pPr>
              <a:defRPr sz="2000"/>
            </a:lvl8pPr>
            <a:lvl9pPr>
              <a:defRPr sz="2000"/>
            </a:lvl9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a:p>
        </p:txBody>
      </p:sp>
      <p:sp>
        <p:nvSpPr>
          <p:cNvPr id="4" name="Text Placeholder 3"/>
          <p:cNvSpPr>
            <a:spLocks noGrp="1"/>
          </p:cNvSpPr>
          <p:nvPr>
            <p:ph type="body" sz="half" idx="2"/>
          </p:nvPr>
        </p:nvSpPr>
        <p:spPr>
          <a:xfrm>
            <a:off x="624340" y="2057399"/>
            <a:ext cx="3474720" cy="3733801"/>
          </a:xfrm>
        </p:spPr>
        <p:txBody>
          <a:bodyPr>
            <a:normAutofit/>
          </a:bodyPr>
          <a:lstStyle>
            <a:lvl1pPr marL="0" indent="0" algn="ctr">
              <a:lnSpc>
                <a:spcPct val="110000"/>
              </a:lnSpc>
              <a:buNone/>
              <a:defRPr sz="1800" b="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smtClean="0"/>
              <a:t>Click to edit Master text styles</a:t>
            </a:r>
          </a:p>
        </p:txBody>
      </p:sp>
      <p:sp>
        <p:nvSpPr>
          <p:cNvPr id="5" name="Date Placeholder 4"/>
          <p:cNvSpPr>
            <a:spLocks noGrp="1"/>
          </p:cNvSpPr>
          <p:nvPr>
            <p:ph type="dt" sz="half" idx="10"/>
          </p:nvPr>
        </p:nvSpPr>
        <p:spPr/>
        <p:txBody>
          <a:bodyPr/>
          <a:lstStyle/>
          <a:p>
            <a:fld id="{5D6F36F8-91B2-DD47-A7A0-F8EC34DCACAA}" type="datetimeFigureOut">
              <a:rPr lang="en-US" smtClean="0"/>
              <a:pPr/>
              <a:t>30/03/15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3F7150C-35B1-AC4A-BBF8-48ED9B851E81}" type="slidenum">
              <a:rPr lang="en-GB" smtClean="0"/>
              <a:pPr/>
              <a:t>‹#›</a:t>
            </a:fld>
            <a:endParaRPr lang="en-GB"/>
          </a:p>
        </p:txBody>
      </p:sp>
      <p:sp>
        <p:nvSpPr>
          <p:cNvPr id="8" name="Freeform 7"/>
          <p:cNvSpPr/>
          <p:nvPr/>
        </p:nvSpPr>
        <p:spPr>
          <a:xfrm>
            <a:off x="280416" y="258580"/>
            <a:ext cx="8558784" cy="0"/>
          </a:xfrm>
          <a:custGeom>
            <a:avLst/>
            <a:gdLst>
              <a:gd name="connsiteX0" fmla="*/ 0 w 8592671"/>
              <a:gd name="connsiteY0" fmla="*/ 0 h 0"/>
              <a:gd name="connsiteX1" fmla="*/ 8592671 w 8592671"/>
              <a:gd name="connsiteY1" fmla="*/ 0 h 0"/>
            </a:gdLst>
            <a:ahLst/>
            <a:cxnLst>
              <a:cxn ang="0">
                <a:pos x="connsiteX0" y="connsiteY0"/>
              </a:cxn>
              <a:cxn ang="0">
                <a:pos x="connsiteX1" y="connsiteY1"/>
              </a:cxn>
            </a:cxnLst>
            <a:rect l="l" t="t" r="r" b="b"/>
            <a:pathLst>
              <a:path w="8592671">
                <a:moveTo>
                  <a:pt x="0" y="0"/>
                </a:moveTo>
                <a:lnTo>
                  <a:pt x="8592671" y="0"/>
                </a:lnTo>
              </a:path>
            </a:pathLst>
          </a:custGeom>
          <a:ln w="3175">
            <a:solidFill>
              <a:schemeClr val="tx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a:p>
        </p:txBody>
      </p:sp>
      <p:sp>
        <p:nvSpPr>
          <p:cNvPr id="9" name="Freeform 8"/>
          <p:cNvSpPr/>
          <p:nvPr/>
        </p:nvSpPr>
        <p:spPr>
          <a:xfrm>
            <a:off x="280416" y="6399213"/>
            <a:ext cx="8558784" cy="0"/>
          </a:xfrm>
          <a:custGeom>
            <a:avLst/>
            <a:gdLst>
              <a:gd name="connsiteX0" fmla="*/ 0 w 8592671"/>
              <a:gd name="connsiteY0" fmla="*/ 0 h 0"/>
              <a:gd name="connsiteX1" fmla="*/ 8592671 w 8592671"/>
              <a:gd name="connsiteY1" fmla="*/ 0 h 0"/>
            </a:gdLst>
            <a:ahLst/>
            <a:cxnLst>
              <a:cxn ang="0">
                <a:pos x="connsiteX0" y="connsiteY0"/>
              </a:cxn>
              <a:cxn ang="0">
                <a:pos x="connsiteX1" y="connsiteY1"/>
              </a:cxn>
            </a:cxnLst>
            <a:rect l="l" t="t" r="r" b="b"/>
            <a:pathLst>
              <a:path w="8592671">
                <a:moveTo>
                  <a:pt x="0" y="0"/>
                </a:moveTo>
                <a:lnTo>
                  <a:pt x="8592671" y="0"/>
                </a:lnTo>
              </a:path>
            </a:pathLst>
          </a:custGeom>
          <a:ln w="3175">
            <a:solidFill>
              <a:schemeClr val="tx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1350" y="107576"/>
            <a:ext cx="7856538" cy="1310062"/>
          </a:xfrm>
          <a:prstGeom prst="rect">
            <a:avLst/>
          </a:prstGeom>
        </p:spPr>
        <p:txBody>
          <a:bodyPr vert="horz" lIns="91440" tIns="45720" rIns="91440" bIns="45720" rtlCol="0" anchor="b" anchorCtr="0">
            <a:normAutofit/>
          </a:bodyPr>
          <a:lstStyle/>
          <a:p>
            <a:r>
              <a:rPr lang="sv-SE" smtClean="0"/>
              <a:t>Click to edit Master title style</a:t>
            </a:r>
            <a:endParaRPr/>
          </a:p>
        </p:txBody>
      </p:sp>
      <p:sp>
        <p:nvSpPr>
          <p:cNvPr id="3" name="Text Placeholder 2"/>
          <p:cNvSpPr>
            <a:spLocks noGrp="1"/>
          </p:cNvSpPr>
          <p:nvPr>
            <p:ph type="body" idx="1"/>
          </p:nvPr>
        </p:nvSpPr>
        <p:spPr>
          <a:xfrm>
            <a:off x="618565" y="1600200"/>
            <a:ext cx="7878788" cy="4639235"/>
          </a:xfrm>
          <a:prstGeom prst="rect">
            <a:avLst/>
          </a:prstGeom>
        </p:spPr>
        <p:txBody>
          <a:bodyPr vert="horz" lIns="91440" tIns="45720" rIns="91440" bIns="45720" rtlCol="0">
            <a:normAutofit/>
          </a:body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a:p>
        </p:txBody>
      </p:sp>
      <p:sp>
        <p:nvSpPr>
          <p:cNvPr id="4" name="Date Placeholder 3"/>
          <p:cNvSpPr>
            <a:spLocks noGrp="1"/>
          </p:cNvSpPr>
          <p:nvPr>
            <p:ph type="dt" sz="half" idx="2"/>
          </p:nvPr>
        </p:nvSpPr>
        <p:spPr>
          <a:xfrm>
            <a:off x="3505200" y="6356350"/>
            <a:ext cx="2133600" cy="365125"/>
          </a:xfrm>
          <a:prstGeom prst="rect">
            <a:avLst/>
          </a:prstGeom>
        </p:spPr>
        <p:txBody>
          <a:bodyPr vert="horz" lIns="0" tIns="45720" rIns="0" bIns="45720" rtlCol="0" anchor="ctr"/>
          <a:lstStyle>
            <a:lvl1pPr algn="ctr">
              <a:defRPr sz="1100">
                <a:solidFill>
                  <a:schemeClr val="tx1">
                    <a:lumMod val="75000"/>
                  </a:schemeClr>
                </a:solidFill>
              </a:defRPr>
            </a:lvl1pPr>
          </a:lstStyle>
          <a:p>
            <a:fld id="{5D6F36F8-91B2-DD47-A7A0-F8EC34DCACAA}" type="datetimeFigureOut">
              <a:rPr lang="en-US" smtClean="0"/>
              <a:pPr/>
              <a:t>30/03/15</a:t>
            </a:fld>
            <a:endParaRPr lang="en-GB"/>
          </a:p>
        </p:txBody>
      </p:sp>
      <p:sp>
        <p:nvSpPr>
          <p:cNvPr id="5" name="Footer Placeholder 4"/>
          <p:cNvSpPr>
            <a:spLocks noGrp="1"/>
          </p:cNvSpPr>
          <p:nvPr>
            <p:ph type="ftr" sz="quarter" idx="3"/>
          </p:nvPr>
        </p:nvSpPr>
        <p:spPr>
          <a:xfrm>
            <a:off x="280416" y="6356350"/>
            <a:ext cx="2895600" cy="365125"/>
          </a:xfrm>
          <a:prstGeom prst="rect">
            <a:avLst/>
          </a:prstGeom>
        </p:spPr>
        <p:txBody>
          <a:bodyPr vert="horz" lIns="0" tIns="45720" rIns="0" bIns="45720" rtlCol="0" anchor="ctr"/>
          <a:lstStyle>
            <a:lvl1pPr algn="l">
              <a:defRPr sz="1100">
                <a:solidFill>
                  <a:schemeClr val="tx1">
                    <a:lumMod val="75000"/>
                  </a:schemeClr>
                </a:solidFill>
              </a:defRPr>
            </a:lvl1pPr>
          </a:lstStyle>
          <a:p>
            <a:endParaRPr lang="en-GB"/>
          </a:p>
        </p:txBody>
      </p:sp>
      <p:sp>
        <p:nvSpPr>
          <p:cNvPr id="6" name="Slide Number Placeholder 5"/>
          <p:cNvSpPr>
            <a:spLocks noGrp="1"/>
          </p:cNvSpPr>
          <p:nvPr>
            <p:ph type="sldNum" sz="quarter" idx="4"/>
          </p:nvPr>
        </p:nvSpPr>
        <p:spPr>
          <a:xfrm>
            <a:off x="8077200" y="6356350"/>
            <a:ext cx="762000" cy="365125"/>
          </a:xfrm>
          <a:prstGeom prst="rect">
            <a:avLst/>
          </a:prstGeom>
        </p:spPr>
        <p:txBody>
          <a:bodyPr vert="horz" lIns="0" tIns="45720" rIns="0" bIns="45720" rtlCol="0" anchor="ctr"/>
          <a:lstStyle>
            <a:lvl1pPr algn="r">
              <a:defRPr sz="1100">
                <a:solidFill>
                  <a:schemeClr val="tx1">
                    <a:lumMod val="75000"/>
                  </a:schemeClr>
                </a:solidFill>
              </a:defRPr>
            </a:lvl1pPr>
          </a:lstStyle>
          <a:p>
            <a:fld id="{93F7150C-35B1-AC4A-BBF8-48ED9B851E81}" type="slidenum">
              <a:rPr lang="en-GB" smtClean="0"/>
              <a:pPr/>
              <a:t>‹#›</a:t>
            </a:fld>
            <a:endParaRPr lang="en-GB"/>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algn="ctr" defTabSz="914400" rtl="0" eaLnBrk="1" latinLnBrk="0" hangingPunct="1">
        <a:spcBef>
          <a:spcPct val="0"/>
        </a:spcBef>
        <a:buNone/>
        <a:defRPr sz="4800" kern="1200">
          <a:solidFill>
            <a:schemeClr val="tx1"/>
          </a:solidFill>
          <a:latin typeface="+mj-lt"/>
          <a:ea typeface="+mj-ea"/>
          <a:cs typeface="+mj-cs"/>
        </a:defRPr>
      </a:lvl1pPr>
    </p:titleStyle>
    <p:bodyStyle>
      <a:lvl1pPr marL="349250" indent="-349250" algn="l" defTabSz="914400" rtl="0" eaLnBrk="1" latinLnBrk="0" hangingPunct="1">
        <a:spcBef>
          <a:spcPts val="2000"/>
        </a:spcBef>
        <a:buFont typeface="Wingdings 2" pitchFamily="18" charset="2"/>
        <a:buChar char=""/>
        <a:defRPr sz="2400" kern="1200">
          <a:solidFill>
            <a:schemeClr val="tx1"/>
          </a:solidFill>
          <a:latin typeface="+mn-lt"/>
          <a:ea typeface="+mn-ea"/>
          <a:cs typeface="+mn-cs"/>
        </a:defRPr>
      </a:lvl1pPr>
      <a:lvl2pPr marL="685800" indent="-336550" algn="l" defTabSz="914400" rtl="0" eaLnBrk="1" latinLnBrk="0" hangingPunct="1">
        <a:spcBef>
          <a:spcPts val="600"/>
        </a:spcBef>
        <a:buClr>
          <a:schemeClr val="tx1">
            <a:lumMod val="65000"/>
          </a:schemeClr>
        </a:buClr>
        <a:buFont typeface="Wingdings 2" pitchFamily="18" charset="2"/>
        <a:buChar char=""/>
        <a:defRPr sz="2200" kern="1200">
          <a:solidFill>
            <a:schemeClr val="tx1"/>
          </a:solidFill>
          <a:latin typeface="+mn-lt"/>
          <a:ea typeface="+mn-ea"/>
          <a:cs typeface="+mn-cs"/>
        </a:defRPr>
      </a:lvl2pPr>
      <a:lvl3pPr marL="968375" indent="-282575" algn="l" defTabSz="914400" rtl="0" eaLnBrk="1" latinLnBrk="0" hangingPunct="1">
        <a:spcBef>
          <a:spcPts val="600"/>
        </a:spcBef>
        <a:buFont typeface="Wingdings 2" pitchFamily="18" charset="2"/>
        <a:buChar char=""/>
        <a:defRPr sz="2000" kern="1200">
          <a:solidFill>
            <a:schemeClr val="tx1"/>
          </a:solidFill>
          <a:latin typeface="+mn-lt"/>
          <a:ea typeface="+mn-ea"/>
          <a:cs typeface="+mn-cs"/>
        </a:defRPr>
      </a:lvl3pPr>
      <a:lvl4pPr marL="1263650" indent="-295275" algn="l" defTabSz="914400" rtl="0" eaLnBrk="1" latinLnBrk="0" hangingPunct="1">
        <a:spcBef>
          <a:spcPts val="600"/>
        </a:spcBef>
        <a:buClr>
          <a:schemeClr val="tx1">
            <a:lumMod val="65000"/>
          </a:schemeClr>
        </a:buClr>
        <a:buFont typeface="Wingdings 2" pitchFamily="18" charset="2"/>
        <a:buChar char=""/>
        <a:defRPr sz="1800" kern="1200">
          <a:solidFill>
            <a:schemeClr val="tx1"/>
          </a:solidFill>
          <a:latin typeface="+mn-lt"/>
          <a:ea typeface="+mn-ea"/>
          <a:cs typeface="+mn-cs"/>
        </a:defRPr>
      </a:lvl4pPr>
      <a:lvl5pPr marL="1546225" indent="-282575" algn="l" defTabSz="914400" rtl="0" eaLnBrk="1" latinLnBrk="0" hangingPunct="1">
        <a:spcBef>
          <a:spcPts val="6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2.wmf"/><Relationship Id="rId4" Type="http://schemas.openxmlformats.org/officeDocument/2006/relationships/image" Target="../media/image13.w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w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hyperlink" Target="http://agilemanifesto.org"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jpe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z="4000" dirty="0" smtClean="0"/>
              <a:t>Agile Development Processes (EDA397/DIT191)</a:t>
            </a:r>
            <a:endParaRPr lang="en-GB" sz="4000" dirty="0"/>
          </a:p>
        </p:txBody>
      </p:sp>
      <p:sp>
        <p:nvSpPr>
          <p:cNvPr id="3" name="Subtitle 2"/>
          <p:cNvSpPr>
            <a:spLocks noGrp="1"/>
          </p:cNvSpPr>
          <p:nvPr>
            <p:ph type="subTitle" idx="1"/>
          </p:nvPr>
        </p:nvSpPr>
        <p:spPr/>
        <p:txBody>
          <a:bodyPr/>
          <a:lstStyle/>
          <a:p>
            <a:r>
              <a:rPr lang="en-GB" dirty="0" smtClean="0"/>
              <a:t>Erik </a:t>
            </a:r>
            <a:r>
              <a:rPr lang="en-GB" dirty="0" err="1" smtClean="0"/>
              <a:t>Knauss</a:t>
            </a:r>
            <a:r>
              <a:rPr lang="en-GB" dirty="0" smtClean="0"/>
              <a:t> (Examiner)</a:t>
            </a:r>
          </a:p>
          <a:p>
            <a:r>
              <a:rPr lang="en-GB" u="sng" dirty="0" smtClean="0"/>
              <a:t>Emil </a:t>
            </a:r>
            <a:r>
              <a:rPr lang="en-GB" u="sng" dirty="0" err="1" smtClean="0"/>
              <a:t>Alégroth</a:t>
            </a:r>
            <a:r>
              <a:rPr lang="en-GB" dirty="0" smtClean="0"/>
              <a:t> (Teacher Assistant)</a:t>
            </a:r>
            <a:endParaRPr lang="en-GB"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Teams</a:t>
            </a:r>
            <a:endParaRPr lang="en-GB" dirty="0"/>
          </a:p>
        </p:txBody>
      </p:sp>
      <p:sp>
        <p:nvSpPr>
          <p:cNvPr id="3" name="Content Placeholder 2"/>
          <p:cNvSpPr>
            <a:spLocks noGrp="1"/>
          </p:cNvSpPr>
          <p:nvPr>
            <p:ph idx="1"/>
          </p:nvPr>
        </p:nvSpPr>
        <p:spPr/>
        <p:txBody>
          <a:bodyPr>
            <a:normAutofit lnSpcReduction="10000"/>
          </a:bodyPr>
          <a:lstStyle/>
          <a:p>
            <a:r>
              <a:rPr lang="en-GB" dirty="0" smtClean="0"/>
              <a:t>Teams will be randomly selected: </a:t>
            </a:r>
            <a:r>
              <a:rPr lang="en-GB" dirty="0" smtClean="0">
                <a:solidFill>
                  <a:srgbClr val="FF6600"/>
                </a:solidFill>
              </a:rPr>
              <a:t>NO EXCEPTIONS!</a:t>
            </a:r>
          </a:p>
          <a:p>
            <a:r>
              <a:rPr lang="en-GB" dirty="0" smtClean="0"/>
              <a:t>Sign paper that has been sent around the room</a:t>
            </a:r>
          </a:p>
          <a:p>
            <a:pPr lvl="1"/>
            <a:r>
              <a:rPr lang="en-GB" dirty="0" smtClean="0"/>
              <a:t>Name</a:t>
            </a:r>
          </a:p>
          <a:p>
            <a:pPr lvl="1"/>
            <a:r>
              <a:rPr lang="en-GB" dirty="0" smtClean="0"/>
              <a:t>Personal number / Social security number</a:t>
            </a:r>
          </a:p>
          <a:p>
            <a:pPr lvl="1"/>
            <a:r>
              <a:rPr lang="en-GB" dirty="0" smtClean="0"/>
              <a:t>E-mail address</a:t>
            </a:r>
          </a:p>
          <a:p>
            <a:pPr lvl="1"/>
            <a:r>
              <a:rPr lang="en-GB" dirty="0" smtClean="0"/>
              <a:t>Development experience</a:t>
            </a:r>
          </a:p>
          <a:p>
            <a:pPr lvl="1"/>
            <a:endParaRPr lang="en-GB" dirty="0" smtClean="0"/>
          </a:p>
          <a:p>
            <a:r>
              <a:rPr lang="en-GB" dirty="0" smtClean="0">
                <a:solidFill>
                  <a:srgbClr val="CCFF33"/>
                </a:solidFill>
              </a:rPr>
              <a:t>Thursday:</a:t>
            </a:r>
            <a:r>
              <a:rPr lang="en-GB" dirty="0" smtClean="0"/>
              <a:t> Lecture where you will be assigned groups</a:t>
            </a:r>
          </a:p>
          <a:p>
            <a:pPr lvl="1"/>
            <a:r>
              <a:rPr lang="en-GB" dirty="0" smtClean="0"/>
              <a:t>Preferably meet your group members!</a:t>
            </a:r>
          </a:p>
          <a:p>
            <a:r>
              <a:rPr lang="en-GB" dirty="0" smtClean="0">
                <a:solidFill>
                  <a:srgbClr val="CCFF33"/>
                </a:solidFill>
              </a:rPr>
              <a:t>Friday: </a:t>
            </a:r>
            <a:r>
              <a:rPr lang="en-GB" dirty="0" smtClean="0"/>
              <a:t>Get started in your groups</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accel="50000" decel="5000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8" accel="50000" decel="5000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accel="50000" decel="5000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8" accel="50000" decel="5000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8" accel="50000" decel="50000"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accel="50000" decel="5000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ppt_y"/>
                                          </p:val>
                                        </p:tav>
                                        <p:tav tm="100000">
                                          <p:val>
                                            <p:strVal val="#ppt_y"/>
                                          </p:val>
                                        </p:tav>
                                      </p:tavLst>
                                    </p:anim>
                                  </p:childTnLst>
                                </p:cTn>
                              </p:par>
                              <p:par>
                                <p:cTn id="37" presetID="2" presetClass="entr" presetSubtype="8" accel="50000" decel="5000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 calcmode="lin" valueType="num">
                                      <p:cBhvr additive="base">
                                        <p:cTn id="39"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accel="50000" decel="50000" fill="hold" grpId="0"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 calcmode="lin" valueType="num">
                                      <p:cBhvr additive="base">
                                        <p:cTn id="45"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3">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Objectives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644682044"/>
              </p:ext>
            </p:extLst>
          </p:nvPr>
        </p:nvGraphicFramePr>
        <p:xfrm>
          <a:off x="865040" y="1600901"/>
          <a:ext cx="6987501" cy="4927691"/>
        </p:xfrm>
        <a:graphic>
          <a:graphicData uri="http://schemas.openxmlformats.org/drawingml/2006/table">
            <a:tbl>
              <a:tblPr firstRow="1" bandRow="1">
                <a:tableStyleId>{5C22544A-7EE6-4342-B048-85BDC9FD1C3A}</a:tableStyleId>
              </a:tblPr>
              <a:tblGrid>
                <a:gridCol w="2329167"/>
                <a:gridCol w="2329167"/>
                <a:gridCol w="2329167"/>
              </a:tblGrid>
              <a:tr h="546949">
                <a:tc>
                  <a:txBody>
                    <a:bodyPr/>
                    <a:lstStyle/>
                    <a:p>
                      <a:r>
                        <a:rPr lang="en-US" sz="1500" dirty="0" smtClean="0"/>
                        <a:t>Knowledge and understanding</a:t>
                      </a:r>
                      <a:endParaRPr lang="en-US" sz="1500" dirty="0"/>
                    </a:p>
                  </a:txBody>
                  <a:tcPr marL="77639" marR="77639" marT="38820" marB="38820"/>
                </a:tc>
                <a:tc>
                  <a:txBody>
                    <a:bodyPr/>
                    <a:lstStyle/>
                    <a:p>
                      <a:r>
                        <a:rPr lang="en-US" sz="1500" dirty="0" smtClean="0"/>
                        <a:t>Skills and ability</a:t>
                      </a:r>
                      <a:endParaRPr lang="en-US" sz="1500" dirty="0"/>
                    </a:p>
                  </a:txBody>
                  <a:tcPr marL="77639" marR="77639" marT="38820" marB="38820"/>
                </a:tc>
                <a:tc>
                  <a:txBody>
                    <a:bodyPr/>
                    <a:lstStyle/>
                    <a:p>
                      <a:r>
                        <a:rPr lang="en-US" sz="1500" dirty="0" err="1" smtClean="0"/>
                        <a:t>Judgement</a:t>
                      </a:r>
                      <a:r>
                        <a:rPr lang="en-US" sz="1500" dirty="0" smtClean="0"/>
                        <a:t> and approach</a:t>
                      </a:r>
                      <a:endParaRPr lang="en-US" sz="1500" dirty="0"/>
                    </a:p>
                  </a:txBody>
                  <a:tcPr marL="77639" marR="77639" marT="38820" marB="38820"/>
                </a:tc>
              </a:tr>
              <a:tr h="546949">
                <a:tc>
                  <a:txBody>
                    <a:bodyPr/>
                    <a:lstStyle/>
                    <a:p>
                      <a:r>
                        <a:rPr lang="en-US" sz="1500" dirty="0" smtClean="0"/>
                        <a:t>Compare agile and traditional </a:t>
                      </a:r>
                      <a:r>
                        <a:rPr lang="en-US" sz="1500" dirty="0" err="1" smtClean="0"/>
                        <a:t>softw</a:t>
                      </a:r>
                      <a:r>
                        <a:rPr lang="en-US" sz="1500" dirty="0" smtClean="0"/>
                        <a:t>. </a:t>
                      </a:r>
                      <a:r>
                        <a:rPr lang="en-US" sz="1500" dirty="0" err="1" smtClean="0"/>
                        <a:t>dev</a:t>
                      </a:r>
                      <a:r>
                        <a:rPr lang="en-US" sz="1500" dirty="0" smtClean="0"/>
                        <a:t>,</a:t>
                      </a:r>
                      <a:endParaRPr lang="en-US" sz="1500" dirty="0"/>
                    </a:p>
                  </a:txBody>
                  <a:tcPr marL="77639" marR="77639" marT="38820" marB="38820">
                    <a:solidFill>
                      <a:schemeClr val="accent2">
                        <a:lumMod val="20000"/>
                        <a:lumOff val="80000"/>
                      </a:schemeClr>
                    </a:solidFill>
                  </a:tcPr>
                </a:tc>
                <a:tc>
                  <a:txBody>
                    <a:bodyPr/>
                    <a:lstStyle/>
                    <a:p>
                      <a:r>
                        <a:rPr lang="en-US" sz="1500" dirty="0" smtClean="0"/>
                        <a:t>Forming a team organically</a:t>
                      </a:r>
                      <a:endParaRPr lang="en-US" sz="1500" dirty="0"/>
                    </a:p>
                  </a:txBody>
                  <a:tcPr marL="77639" marR="77639" marT="38820" marB="38820">
                    <a:solidFill>
                      <a:schemeClr val="accent5">
                        <a:lumMod val="20000"/>
                        <a:lumOff val="80000"/>
                      </a:schemeClr>
                    </a:solidFill>
                  </a:tcPr>
                </a:tc>
                <a:tc>
                  <a:txBody>
                    <a:bodyPr/>
                    <a:lstStyle/>
                    <a:p>
                      <a:r>
                        <a:rPr lang="en-US" sz="1500" dirty="0" smtClean="0"/>
                        <a:t>Explain: people/</a:t>
                      </a:r>
                      <a:r>
                        <a:rPr lang="en-US" sz="1500" dirty="0" err="1" smtClean="0"/>
                        <a:t>commun</a:t>
                      </a:r>
                      <a:r>
                        <a:rPr lang="en-US" sz="1500" dirty="0" smtClean="0"/>
                        <a:t>.</a:t>
                      </a:r>
                      <a:r>
                        <a:rPr lang="en-US" sz="1500" baseline="0" dirty="0" smtClean="0"/>
                        <a:t> centric dev.</a:t>
                      </a:r>
                      <a:endParaRPr lang="en-US" sz="1500" dirty="0"/>
                    </a:p>
                  </a:txBody>
                  <a:tcPr marL="77639" marR="77639" marT="38820" marB="38820">
                    <a:solidFill>
                      <a:srgbClr val="F2DCDB"/>
                    </a:solidFill>
                  </a:tcPr>
                </a:tc>
              </a:tr>
              <a:tr h="546949">
                <a:tc>
                  <a:txBody>
                    <a:bodyPr/>
                    <a:lstStyle/>
                    <a:p>
                      <a:r>
                        <a:rPr lang="en-US" sz="1500" dirty="0" smtClean="0"/>
                        <a:t>Relate lean and agile development</a:t>
                      </a:r>
                      <a:endParaRPr lang="en-US" sz="1500" dirty="0"/>
                    </a:p>
                  </a:txBody>
                  <a:tcPr marL="77639" marR="77639" marT="38820" marB="38820">
                    <a:solidFill>
                      <a:schemeClr val="accent2">
                        <a:lumMod val="20000"/>
                        <a:lumOff val="80000"/>
                      </a:schemeClr>
                    </a:solidFill>
                  </a:tcPr>
                </a:tc>
                <a:tc>
                  <a:txBody>
                    <a:bodyPr/>
                    <a:lstStyle/>
                    <a:p>
                      <a:r>
                        <a:rPr lang="en-US" sz="1500" dirty="0" smtClean="0"/>
                        <a:t>Collaborate</a:t>
                      </a:r>
                      <a:r>
                        <a:rPr lang="en-US" sz="1500" baseline="0" dirty="0" smtClean="0"/>
                        <a:t> in small software dev. teams</a:t>
                      </a:r>
                      <a:endParaRPr lang="en-US" sz="1500" dirty="0"/>
                    </a:p>
                  </a:txBody>
                  <a:tcPr marL="77639" marR="77639" marT="38820" marB="38820">
                    <a:solidFill>
                      <a:schemeClr val="accent5">
                        <a:lumMod val="20000"/>
                        <a:lumOff val="80000"/>
                      </a:schemeClr>
                    </a:solidFill>
                  </a:tcPr>
                </a:tc>
                <a:tc>
                  <a:txBody>
                    <a:bodyPr/>
                    <a:lstStyle/>
                    <a:p>
                      <a:r>
                        <a:rPr lang="en-US" sz="1500" dirty="0" smtClean="0"/>
                        <a:t>Apply fact: people drive project success</a:t>
                      </a:r>
                      <a:endParaRPr lang="en-US" sz="1500" dirty="0"/>
                    </a:p>
                  </a:txBody>
                  <a:tcPr marL="77639" marR="77639" marT="38820" marB="38820">
                    <a:solidFill>
                      <a:srgbClr val="F2DCDB"/>
                    </a:solidFill>
                  </a:tcPr>
                </a:tc>
              </a:tr>
              <a:tr h="546949">
                <a:tc>
                  <a:txBody>
                    <a:bodyPr/>
                    <a:lstStyle/>
                    <a:p>
                      <a:r>
                        <a:rPr lang="en-US" sz="1500" dirty="0" smtClean="0"/>
                        <a:t>Contrast</a:t>
                      </a:r>
                      <a:r>
                        <a:rPr lang="en-US" sz="1500" baseline="0" dirty="0" smtClean="0"/>
                        <a:t> different agile methodologies</a:t>
                      </a:r>
                      <a:endParaRPr lang="en-US" sz="1500" dirty="0"/>
                    </a:p>
                  </a:txBody>
                  <a:tcPr marL="77639" marR="77639" marT="38820" marB="38820">
                    <a:solidFill>
                      <a:srgbClr val="CCFFCC"/>
                    </a:solidFill>
                  </a:tcPr>
                </a:tc>
                <a:tc>
                  <a:txBody>
                    <a:bodyPr/>
                    <a:lstStyle/>
                    <a:p>
                      <a:r>
                        <a:rPr lang="en-US" sz="1500" dirty="0" smtClean="0"/>
                        <a:t>Interact</a:t>
                      </a:r>
                      <a:r>
                        <a:rPr lang="en-US" sz="1500" baseline="0" dirty="0" smtClean="0"/>
                        <a:t> and show progress continuously</a:t>
                      </a:r>
                      <a:endParaRPr lang="en-US" sz="1500" dirty="0"/>
                    </a:p>
                  </a:txBody>
                  <a:tcPr marL="77639" marR="77639" marT="38820" marB="38820">
                    <a:solidFill>
                      <a:schemeClr val="accent5">
                        <a:lumMod val="20000"/>
                        <a:lumOff val="80000"/>
                      </a:schemeClr>
                    </a:solidFill>
                  </a:tcPr>
                </a:tc>
                <a:tc>
                  <a:txBody>
                    <a:bodyPr/>
                    <a:lstStyle/>
                    <a:p>
                      <a:r>
                        <a:rPr lang="en-US" sz="1500" dirty="0" smtClean="0"/>
                        <a:t>Describe: No single methodology fits all</a:t>
                      </a:r>
                      <a:endParaRPr lang="en-US" sz="1500" dirty="0"/>
                    </a:p>
                  </a:txBody>
                  <a:tcPr marL="77639" marR="77639" marT="38820" marB="38820">
                    <a:solidFill>
                      <a:srgbClr val="F2DCDB"/>
                    </a:solidFill>
                  </a:tcPr>
                </a:tc>
              </a:tr>
              <a:tr h="781604">
                <a:tc>
                  <a:txBody>
                    <a:bodyPr/>
                    <a:lstStyle/>
                    <a:p>
                      <a:r>
                        <a:rPr lang="en-US" sz="1500" dirty="0" smtClean="0"/>
                        <a:t>Use the agile manifest and its accompanying principles</a:t>
                      </a:r>
                      <a:endParaRPr lang="en-US" sz="1500" dirty="0"/>
                    </a:p>
                  </a:txBody>
                  <a:tcPr marL="77639" marR="77639" marT="38820" marB="38820">
                    <a:solidFill>
                      <a:srgbClr val="CCFFCC"/>
                    </a:solidFill>
                  </a:tcPr>
                </a:tc>
                <a:tc>
                  <a:txBody>
                    <a:bodyPr/>
                    <a:lstStyle/>
                    <a:p>
                      <a:r>
                        <a:rPr lang="en-US" sz="1500" dirty="0" smtClean="0"/>
                        <a:t>Develop SW</a:t>
                      </a:r>
                      <a:r>
                        <a:rPr lang="en-US" sz="1500" baseline="0" dirty="0" smtClean="0"/>
                        <a:t> using small and frequent iterations</a:t>
                      </a:r>
                      <a:endParaRPr lang="en-US" sz="1500" dirty="0"/>
                    </a:p>
                  </a:txBody>
                  <a:tcPr marL="77639" marR="77639" marT="38820" marB="38820">
                    <a:solidFill>
                      <a:schemeClr val="accent5">
                        <a:lumMod val="20000"/>
                        <a:lumOff val="80000"/>
                      </a:schemeClr>
                    </a:solidFill>
                  </a:tcPr>
                </a:tc>
                <a:tc>
                  <a:txBody>
                    <a:bodyPr/>
                    <a:lstStyle/>
                    <a:p>
                      <a:r>
                        <a:rPr lang="en-US" sz="1500" dirty="0" smtClean="0"/>
                        <a:t>Discuss: methodology needs to adopt to culture </a:t>
                      </a:r>
                      <a:endParaRPr lang="en-US" sz="1500" dirty="0"/>
                    </a:p>
                  </a:txBody>
                  <a:tcPr marL="77639" marR="77639" marT="38820" marB="38820">
                    <a:solidFill>
                      <a:srgbClr val="F2DCDB"/>
                    </a:solidFill>
                  </a:tcPr>
                </a:tc>
              </a:tr>
              <a:tr h="781604">
                <a:tc>
                  <a:txBody>
                    <a:bodyPr/>
                    <a:lstStyle/>
                    <a:p>
                      <a:r>
                        <a:rPr lang="en-US" sz="1500" dirty="0" smtClean="0"/>
                        <a:t>Discuss what is different</a:t>
                      </a:r>
                      <a:r>
                        <a:rPr lang="en-US" sz="1500" baseline="0" dirty="0" smtClean="0"/>
                        <a:t> when leading an agile team</a:t>
                      </a:r>
                      <a:endParaRPr lang="en-US" sz="1500" dirty="0"/>
                    </a:p>
                  </a:txBody>
                  <a:tcPr marL="77639" marR="77639" marT="38820" marB="38820">
                    <a:solidFill>
                      <a:srgbClr val="F2DCDB"/>
                    </a:solidFill>
                  </a:tcPr>
                </a:tc>
                <a:tc>
                  <a:txBody>
                    <a:bodyPr/>
                    <a:lstStyle/>
                    <a:p>
                      <a:r>
                        <a:rPr lang="en-US" sz="1500" dirty="0" smtClean="0"/>
                        <a:t>Use test-driven dev. and automated tests</a:t>
                      </a:r>
                      <a:endParaRPr lang="en-US" sz="1500" dirty="0"/>
                    </a:p>
                  </a:txBody>
                  <a:tcPr marL="77639" marR="77639" marT="38820" marB="38820">
                    <a:solidFill>
                      <a:schemeClr val="accent5">
                        <a:lumMod val="20000"/>
                        <a:lumOff val="80000"/>
                      </a:schemeClr>
                    </a:solidFill>
                  </a:tcPr>
                </a:tc>
                <a:tc>
                  <a:txBody>
                    <a:bodyPr/>
                    <a:lstStyle/>
                    <a:p>
                      <a:endParaRPr lang="en-US" sz="1500" dirty="0"/>
                    </a:p>
                  </a:txBody>
                  <a:tcPr marL="77639" marR="77639" marT="38820" marB="38820">
                    <a:solidFill>
                      <a:schemeClr val="tx1"/>
                    </a:solidFill>
                  </a:tcPr>
                </a:tc>
              </a:tr>
              <a:tr h="314869">
                <a:tc>
                  <a:txBody>
                    <a:bodyPr/>
                    <a:lstStyle/>
                    <a:p>
                      <a:endParaRPr lang="en-US" sz="1500" dirty="0"/>
                    </a:p>
                  </a:txBody>
                  <a:tcPr marL="77639" marR="77639" marT="38820" marB="38820">
                    <a:solidFill>
                      <a:srgbClr val="FFFFFF"/>
                    </a:solidFill>
                  </a:tcPr>
                </a:tc>
                <a:tc>
                  <a:txBody>
                    <a:bodyPr/>
                    <a:lstStyle/>
                    <a:p>
                      <a:r>
                        <a:rPr lang="en-US" sz="1500" dirty="0" smtClean="0"/>
                        <a:t>Refactor a program/design</a:t>
                      </a:r>
                      <a:endParaRPr lang="en-US" sz="1500" dirty="0"/>
                    </a:p>
                  </a:txBody>
                  <a:tcPr marL="77639" marR="77639" marT="38820" marB="38820">
                    <a:solidFill>
                      <a:schemeClr val="accent5">
                        <a:lumMod val="20000"/>
                        <a:lumOff val="80000"/>
                      </a:schemeClr>
                    </a:solidFill>
                  </a:tcPr>
                </a:tc>
                <a:tc>
                  <a:txBody>
                    <a:bodyPr/>
                    <a:lstStyle/>
                    <a:p>
                      <a:endParaRPr lang="en-US" sz="1500" dirty="0"/>
                    </a:p>
                  </a:txBody>
                  <a:tcPr marL="77639" marR="77639" marT="38820" marB="38820">
                    <a:solidFill>
                      <a:schemeClr val="tx1"/>
                    </a:solidFill>
                  </a:tcPr>
                </a:tc>
              </a:tr>
              <a:tr h="314869">
                <a:tc>
                  <a:txBody>
                    <a:bodyPr/>
                    <a:lstStyle/>
                    <a:p>
                      <a:endParaRPr lang="en-US" sz="1500" dirty="0"/>
                    </a:p>
                  </a:txBody>
                  <a:tcPr marL="77639" marR="77639" marT="38820" marB="38820">
                    <a:solidFill>
                      <a:srgbClr val="FFFFFF"/>
                    </a:solidFill>
                  </a:tcPr>
                </a:tc>
                <a:tc>
                  <a:txBody>
                    <a:bodyPr/>
                    <a:lstStyle/>
                    <a:p>
                      <a:r>
                        <a:rPr lang="en-US" sz="1500" dirty="0" smtClean="0"/>
                        <a:t>Be member of agile team</a:t>
                      </a:r>
                      <a:endParaRPr lang="en-US" sz="1500" dirty="0"/>
                    </a:p>
                  </a:txBody>
                  <a:tcPr marL="77639" marR="77639" marT="38820" marB="38820">
                    <a:solidFill>
                      <a:schemeClr val="accent5">
                        <a:lumMod val="20000"/>
                        <a:lumOff val="80000"/>
                      </a:schemeClr>
                    </a:solidFill>
                  </a:tcPr>
                </a:tc>
                <a:tc>
                  <a:txBody>
                    <a:bodyPr/>
                    <a:lstStyle/>
                    <a:p>
                      <a:endParaRPr lang="en-US" sz="1500" dirty="0"/>
                    </a:p>
                  </a:txBody>
                  <a:tcPr marL="77639" marR="77639" marT="38820" marB="38820">
                    <a:solidFill>
                      <a:schemeClr val="tx1"/>
                    </a:solidFill>
                  </a:tcPr>
                </a:tc>
              </a:tr>
              <a:tr h="546949">
                <a:tc>
                  <a:txBody>
                    <a:bodyPr/>
                    <a:lstStyle/>
                    <a:p>
                      <a:endParaRPr lang="en-US" sz="1500" dirty="0"/>
                    </a:p>
                  </a:txBody>
                  <a:tcPr marL="77639" marR="77639" marT="38820" marB="38820">
                    <a:solidFill>
                      <a:srgbClr val="FFFFFF"/>
                    </a:solidFill>
                  </a:tcPr>
                </a:tc>
                <a:tc>
                  <a:txBody>
                    <a:bodyPr/>
                    <a:lstStyle/>
                    <a:p>
                      <a:r>
                        <a:rPr lang="en-US" sz="1500" dirty="0" smtClean="0"/>
                        <a:t>Incremental planning using user stories</a:t>
                      </a:r>
                      <a:endParaRPr lang="en-US" sz="1500" dirty="0"/>
                    </a:p>
                  </a:txBody>
                  <a:tcPr marL="77639" marR="77639" marT="38820" marB="38820">
                    <a:solidFill>
                      <a:schemeClr val="accent5">
                        <a:lumMod val="20000"/>
                        <a:lumOff val="80000"/>
                      </a:schemeClr>
                    </a:solidFill>
                  </a:tcPr>
                </a:tc>
                <a:tc>
                  <a:txBody>
                    <a:bodyPr/>
                    <a:lstStyle/>
                    <a:p>
                      <a:endParaRPr lang="en-US" sz="1500" dirty="0"/>
                    </a:p>
                  </a:txBody>
                  <a:tcPr marL="77639" marR="77639" marT="38820" marB="38820">
                    <a:solidFill>
                      <a:schemeClr val="tx1"/>
                    </a:solidFill>
                  </a:tcPr>
                </a:tc>
              </a:tr>
            </a:tbl>
          </a:graphicData>
        </a:graphic>
      </p:graphicFrame>
    </p:spTree>
    <p:extLst>
      <p:ext uri="{BB962C8B-B14F-4D97-AF65-F5344CB8AC3E}">
        <p14:creationId xmlns:p14="http://schemas.microsoft.com/office/powerpoint/2010/main" val="324611252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5912" y="4783648"/>
            <a:ext cx="8433502" cy="308224"/>
          </a:xfrm>
          <a:prstGeom prst="rect">
            <a:avLst/>
          </a:prstGeom>
          <a:gradFill>
            <a:gsLst>
              <a:gs pos="0">
                <a:srgbClr val="008000"/>
              </a:gs>
              <a:gs pos="65000">
                <a:schemeClr val="accent3">
                  <a:lumMod val="75000"/>
                </a:schemeClr>
              </a:gs>
              <a:gs pos="100000">
                <a:schemeClr val="accent3"/>
              </a:gs>
            </a:gsLst>
          </a:gra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Agile Software development</a:t>
            </a:r>
            <a:endParaRPr lang="en-US" dirty="0">
              <a:solidFill>
                <a:srgbClr val="000000"/>
              </a:solidFill>
            </a:endParaRPr>
          </a:p>
        </p:txBody>
      </p:sp>
      <p:sp>
        <p:nvSpPr>
          <p:cNvPr id="3" name="Rectangle 2"/>
          <p:cNvSpPr/>
          <p:nvPr/>
        </p:nvSpPr>
        <p:spPr>
          <a:xfrm>
            <a:off x="1134331" y="4339804"/>
            <a:ext cx="7138885" cy="283567"/>
          </a:xfrm>
          <a:prstGeom prst="rect">
            <a:avLst/>
          </a:prstGeom>
          <a:gradFill>
            <a:gsLst>
              <a:gs pos="0">
                <a:srgbClr val="008000"/>
              </a:gs>
              <a:gs pos="65000">
                <a:schemeClr val="accent3">
                  <a:lumMod val="75000"/>
                </a:schemeClr>
              </a:gs>
              <a:gs pos="100000">
                <a:schemeClr val="accent3"/>
              </a:gs>
            </a:gsLst>
          </a:gra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What you will learn…</a:t>
            </a:r>
            <a:endParaRPr lang="en-US" dirty="0">
              <a:solidFill>
                <a:srgbClr val="000000"/>
              </a:solidFill>
            </a:endParaRPr>
          </a:p>
        </p:txBody>
      </p:sp>
      <p:grpSp>
        <p:nvGrpSpPr>
          <p:cNvPr id="9" name="Group 8"/>
          <p:cNvGrpSpPr/>
          <p:nvPr/>
        </p:nvGrpSpPr>
        <p:grpSpPr>
          <a:xfrm>
            <a:off x="2096045" y="3341156"/>
            <a:ext cx="2840270" cy="850700"/>
            <a:chOff x="2096045" y="3341156"/>
            <a:chExt cx="2840270" cy="850700"/>
          </a:xfrm>
        </p:grpSpPr>
        <p:sp>
          <p:nvSpPr>
            <p:cNvPr id="4" name="Rectangle 3"/>
            <p:cNvSpPr/>
            <p:nvPr/>
          </p:nvSpPr>
          <p:spPr>
            <a:xfrm>
              <a:off x="2096046" y="3785000"/>
              <a:ext cx="702792" cy="406856"/>
            </a:xfrm>
            <a:prstGeom prst="rect">
              <a:avLst/>
            </a:prstGeom>
            <a:gradFill>
              <a:gsLst>
                <a:gs pos="0">
                  <a:srgbClr val="008000"/>
                </a:gs>
                <a:gs pos="65000">
                  <a:schemeClr val="accent3">
                    <a:lumMod val="75000"/>
                  </a:schemeClr>
                </a:gs>
                <a:gs pos="100000">
                  <a:schemeClr val="accent3"/>
                </a:gs>
              </a:gsLst>
            </a:gra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Saab</a:t>
              </a:r>
              <a:endParaRPr lang="en-US" dirty="0">
                <a:solidFill>
                  <a:srgbClr val="000000"/>
                </a:solidFill>
              </a:endParaRPr>
            </a:p>
          </p:txBody>
        </p:sp>
        <p:sp>
          <p:nvSpPr>
            <p:cNvPr id="6" name="Rectangle 5"/>
            <p:cNvSpPr/>
            <p:nvPr/>
          </p:nvSpPr>
          <p:spPr>
            <a:xfrm>
              <a:off x="2096045" y="3341156"/>
              <a:ext cx="1343935" cy="271238"/>
            </a:xfrm>
            <a:prstGeom prst="rect">
              <a:avLst/>
            </a:prstGeom>
            <a:gradFill>
              <a:gsLst>
                <a:gs pos="0">
                  <a:srgbClr val="008000"/>
                </a:gs>
                <a:gs pos="65000">
                  <a:schemeClr val="accent3">
                    <a:lumMod val="75000"/>
                  </a:schemeClr>
                </a:gs>
                <a:gs pos="100000">
                  <a:schemeClr val="accent3"/>
                </a:gs>
              </a:gsLst>
            </a:gra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Dev team 1</a:t>
              </a:r>
              <a:endParaRPr lang="en-US" dirty="0">
                <a:solidFill>
                  <a:srgbClr val="000000"/>
                </a:solidFill>
              </a:endParaRPr>
            </a:p>
          </p:txBody>
        </p:sp>
        <p:sp>
          <p:nvSpPr>
            <p:cNvPr id="7" name="Rectangle 6"/>
            <p:cNvSpPr/>
            <p:nvPr/>
          </p:nvSpPr>
          <p:spPr>
            <a:xfrm>
              <a:off x="3592380" y="3345608"/>
              <a:ext cx="1343935" cy="271238"/>
            </a:xfrm>
            <a:prstGeom prst="rect">
              <a:avLst/>
            </a:prstGeom>
            <a:gradFill>
              <a:gsLst>
                <a:gs pos="0">
                  <a:srgbClr val="008000"/>
                </a:gs>
                <a:gs pos="65000">
                  <a:schemeClr val="accent3">
                    <a:lumMod val="75000"/>
                  </a:schemeClr>
                </a:gs>
                <a:gs pos="100000">
                  <a:schemeClr val="accent3"/>
                </a:gs>
              </a:gsLst>
            </a:gra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Dev team 2</a:t>
              </a:r>
              <a:endParaRPr lang="en-US" dirty="0">
                <a:solidFill>
                  <a:srgbClr val="000000"/>
                </a:solidFill>
              </a:endParaRPr>
            </a:p>
          </p:txBody>
        </p:sp>
      </p:grpSp>
      <p:grpSp>
        <p:nvGrpSpPr>
          <p:cNvPr id="10" name="Group 9"/>
          <p:cNvGrpSpPr/>
          <p:nvPr/>
        </p:nvGrpSpPr>
        <p:grpSpPr>
          <a:xfrm>
            <a:off x="6312798" y="3341156"/>
            <a:ext cx="1343935" cy="850700"/>
            <a:chOff x="6312798" y="3341156"/>
            <a:chExt cx="1343935" cy="850700"/>
          </a:xfrm>
        </p:grpSpPr>
        <p:sp>
          <p:nvSpPr>
            <p:cNvPr id="5" name="Rectangle 4"/>
            <p:cNvSpPr/>
            <p:nvPr/>
          </p:nvSpPr>
          <p:spPr>
            <a:xfrm>
              <a:off x="6510073" y="3785000"/>
              <a:ext cx="1146660" cy="406856"/>
            </a:xfrm>
            <a:prstGeom prst="rect">
              <a:avLst/>
            </a:prstGeom>
            <a:gradFill>
              <a:gsLst>
                <a:gs pos="0">
                  <a:srgbClr val="008000"/>
                </a:gs>
                <a:gs pos="65000">
                  <a:schemeClr val="accent3">
                    <a:lumMod val="75000"/>
                  </a:schemeClr>
                </a:gs>
                <a:gs pos="100000">
                  <a:schemeClr val="accent3"/>
                </a:gs>
              </a:gsLst>
            </a:gra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Ericsson</a:t>
              </a:r>
              <a:endParaRPr lang="en-US" dirty="0">
                <a:solidFill>
                  <a:srgbClr val="000000"/>
                </a:solidFill>
              </a:endParaRPr>
            </a:p>
          </p:txBody>
        </p:sp>
        <p:sp>
          <p:nvSpPr>
            <p:cNvPr id="8" name="Rectangle 7"/>
            <p:cNvSpPr/>
            <p:nvPr/>
          </p:nvSpPr>
          <p:spPr>
            <a:xfrm>
              <a:off x="6312798" y="3341156"/>
              <a:ext cx="1343935" cy="271238"/>
            </a:xfrm>
            <a:prstGeom prst="rect">
              <a:avLst/>
            </a:prstGeom>
            <a:gradFill>
              <a:gsLst>
                <a:gs pos="0">
                  <a:srgbClr val="008000"/>
                </a:gs>
                <a:gs pos="65000">
                  <a:schemeClr val="accent3">
                    <a:lumMod val="75000"/>
                  </a:schemeClr>
                </a:gs>
                <a:gs pos="100000">
                  <a:schemeClr val="accent3"/>
                </a:gs>
              </a:gsLst>
            </a:gra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Dev team 3</a:t>
              </a:r>
              <a:endParaRPr lang="en-US" dirty="0">
                <a:solidFill>
                  <a:srgbClr val="000000"/>
                </a:solidFill>
              </a:endParaRPr>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accel="50000" decel="5000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accel="50000" decel="5000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accel="50000" decel="5000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Examination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Written exam, individual, 3.0 credits</a:t>
            </a:r>
          </a:p>
          <a:p>
            <a:pPr lvl="1"/>
            <a:r>
              <a:rPr lang="en-US" dirty="0" smtClean="0"/>
              <a:t>60 points, 24 required to pass</a:t>
            </a:r>
          </a:p>
          <a:p>
            <a:r>
              <a:rPr lang="en-US" dirty="0" smtClean="0"/>
              <a:t>Grades</a:t>
            </a:r>
          </a:p>
          <a:p>
            <a:pPr lvl="1"/>
            <a:r>
              <a:rPr lang="en-US" dirty="0" smtClean="0"/>
              <a:t>Chalmers: </a:t>
            </a:r>
          </a:p>
          <a:p>
            <a:pPr lvl="2"/>
            <a:r>
              <a:rPr lang="en-US" dirty="0" smtClean="0"/>
              <a:t>[0-49%] </a:t>
            </a:r>
            <a:r>
              <a:rPr lang="en-US" dirty="0" smtClean="0">
                <a:sym typeface="Wingdings"/>
              </a:rPr>
              <a:t> Fail, </a:t>
            </a:r>
          </a:p>
          <a:p>
            <a:pPr lvl="2"/>
            <a:r>
              <a:rPr lang="en-US" dirty="0" smtClean="0">
                <a:sym typeface="Wingdings"/>
              </a:rPr>
              <a:t>[50-64%]  3, </a:t>
            </a:r>
          </a:p>
          <a:p>
            <a:pPr lvl="2"/>
            <a:r>
              <a:rPr lang="en-US" dirty="0" smtClean="0">
                <a:sym typeface="Wingdings"/>
              </a:rPr>
              <a:t>[65-79%]  4, </a:t>
            </a:r>
          </a:p>
          <a:p>
            <a:pPr lvl="2"/>
            <a:r>
              <a:rPr lang="en-US" dirty="0" smtClean="0">
                <a:sym typeface="Wingdings"/>
              </a:rPr>
              <a:t>[80-100%]  5</a:t>
            </a:r>
          </a:p>
          <a:p>
            <a:pPr lvl="1"/>
            <a:r>
              <a:rPr lang="en-US" dirty="0" smtClean="0">
                <a:sym typeface="Wingdings"/>
              </a:rPr>
              <a:t>GU</a:t>
            </a:r>
          </a:p>
          <a:p>
            <a:pPr lvl="2"/>
            <a:r>
              <a:rPr lang="en-US" dirty="0"/>
              <a:t>[0-49%] </a:t>
            </a:r>
            <a:r>
              <a:rPr lang="en-US" dirty="0">
                <a:sym typeface="Wingdings"/>
              </a:rPr>
              <a:t> Fail, </a:t>
            </a:r>
          </a:p>
          <a:p>
            <a:pPr lvl="2"/>
            <a:r>
              <a:rPr lang="en-US" dirty="0">
                <a:sym typeface="Wingdings"/>
              </a:rPr>
              <a:t>[50</a:t>
            </a:r>
            <a:r>
              <a:rPr lang="en-US" dirty="0" smtClean="0">
                <a:sym typeface="Wingdings"/>
              </a:rPr>
              <a:t>-79%</a:t>
            </a:r>
            <a:r>
              <a:rPr lang="en-US" dirty="0">
                <a:sym typeface="Wingdings"/>
              </a:rPr>
              <a:t>]  </a:t>
            </a:r>
            <a:r>
              <a:rPr lang="en-US" dirty="0" smtClean="0">
                <a:sym typeface="Wingdings"/>
              </a:rPr>
              <a:t>G, </a:t>
            </a:r>
            <a:endParaRPr lang="en-US" dirty="0">
              <a:sym typeface="Wingdings"/>
            </a:endParaRPr>
          </a:p>
          <a:p>
            <a:pPr lvl="2"/>
            <a:r>
              <a:rPr lang="en-US" dirty="0" smtClean="0">
                <a:sym typeface="Wingdings"/>
              </a:rPr>
              <a:t>[80-100%</a:t>
            </a:r>
            <a:r>
              <a:rPr lang="en-US" dirty="0">
                <a:sym typeface="Wingdings"/>
              </a:rPr>
              <a:t>]  </a:t>
            </a:r>
            <a:r>
              <a:rPr lang="en-US" dirty="0" smtClean="0">
                <a:sym typeface="Wingdings"/>
              </a:rPr>
              <a:t>VG</a:t>
            </a:r>
            <a:endParaRPr lang="en-US" dirty="0">
              <a:sym typeface="Wingdings"/>
            </a:endParaRPr>
          </a:p>
          <a:p>
            <a:pPr lvl="2"/>
            <a:endParaRPr lang="en-US" dirty="0"/>
          </a:p>
        </p:txBody>
      </p:sp>
      <p:sp>
        <p:nvSpPr>
          <p:cNvPr id="4"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13</a:t>
            </a:fld>
            <a:endParaRPr lang="en-US">
              <a:solidFill>
                <a:prstClr val="black">
                  <a:tint val="75000"/>
                </a:prstClr>
              </a:solidFill>
            </a:endParaRPr>
          </a:p>
        </p:txBody>
      </p:sp>
    </p:spTree>
    <p:extLst>
      <p:ext uri="{BB962C8B-B14F-4D97-AF65-F5344CB8AC3E}">
        <p14:creationId xmlns:p14="http://schemas.microsoft.com/office/powerpoint/2010/main" val="276827441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accel="50000" decel="5000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accel="50000" decel="5000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8" accel="50000" decel="5000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8" accel="50000" decel="50000"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ppt_y"/>
                                          </p:val>
                                        </p:tav>
                                        <p:tav tm="100000">
                                          <p:val>
                                            <p:strVal val="#ppt_y"/>
                                          </p:val>
                                        </p:tav>
                                      </p:tavLst>
                                    </p:anim>
                                  </p:childTnLst>
                                </p:cTn>
                              </p:par>
                              <p:par>
                                <p:cTn id="31" presetID="2" presetClass="entr" presetSubtype="8" accel="50000" decel="5000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ppt_y"/>
                                          </p:val>
                                        </p:tav>
                                        <p:tav tm="100000">
                                          <p:val>
                                            <p:strVal val="#ppt_y"/>
                                          </p:val>
                                        </p:tav>
                                      </p:tavLst>
                                    </p:anim>
                                  </p:childTnLst>
                                </p:cTn>
                              </p:par>
                              <p:par>
                                <p:cTn id="35" presetID="2" presetClass="entr" presetSubtype="8" accel="50000" decel="50000"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ppt_y"/>
                                          </p:val>
                                        </p:tav>
                                        <p:tav tm="100000">
                                          <p:val>
                                            <p:strVal val="#ppt_y"/>
                                          </p:val>
                                        </p:tav>
                                      </p:tavLst>
                                    </p:anim>
                                  </p:childTnLst>
                                </p:cTn>
                              </p:par>
                              <p:par>
                                <p:cTn id="39" presetID="2" presetClass="entr" presetSubtype="8" accel="50000" decel="50000"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ppt_y"/>
                                          </p:val>
                                        </p:tav>
                                        <p:tav tm="100000">
                                          <p:val>
                                            <p:strVal val="#ppt_y"/>
                                          </p:val>
                                        </p:tav>
                                      </p:tavLst>
                                    </p:anim>
                                  </p:childTnLst>
                                </p:cTn>
                              </p:par>
                              <p:par>
                                <p:cTn id="43" presetID="2" presetClass="entr" presetSubtype="8" accel="50000" decel="50000" fill="hold" grpId="0"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 calcmode="lin" valueType="num">
                                      <p:cBhvr additive="base">
                                        <p:cTn id="45"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3">
                                            <p:txEl>
                                              <p:pRg st="9" end="9"/>
                                            </p:txEl>
                                          </p:spTgt>
                                        </p:tgtEl>
                                        <p:attrNameLst>
                                          <p:attrName>ppt_y</p:attrName>
                                        </p:attrNameLst>
                                      </p:cBhvr>
                                      <p:tavLst>
                                        <p:tav tm="0">
                                          <p:val>
                                            <p:strVal val="#ppt_y"/>
                                          </p:val>
                                        </p:tav>
                                        <p:tav tm="100000">
                                          <p:val>
                                            <p:strVal val="#ppt_y"/>
                                          </p:val>
                                        </p:tav>
                                      </p:tavLst>
                                    </p:anim>
                                  </p:childTnLst>
                                </p:cTn>
                              </p:par>
                              <p:par>
                                <p:cTn id="47" presetID="2" presetClass="entr" presetSubtype="8" accel="50000" decel="50000" fill="hold" grpId="0"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 calcmode="lin" valueType="num">
                                      <p:cBhvr additive="base">
                                        <p:cTn id="49" dur="5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3">
                                            <p:txEl>
                                              <p:pRg st="10" end="10"/>
                                            </p:txEl>
                                          </p:spTgt>
                                        </p:tgtEl>
                                        <p:attrNameLst>
                                          <p:attrName>ppt_y</p:attrName>
                                        </p:attrNameLst>
                                      </p:cBhvr>
                                      <p:tavLst>
                                        <p:tav tm="0">
                                          <p:val>
                                            <p:strVal val="#ppt_y"/>
                                          </p:val>
                                        </p:tav>
                                        <p:tav tm="100000">
                                          <p:val>
                                            <p:strVal val="#ppt_y"/>
                                          </p:val>
                                        </p:tav>
                                      </p:tavLst>
                                    </p:anim>
                                  </p:childTnLst>
                                </p:cTn>
                              </p:par>
                              <p:par>
                                <p:cTn id="51" presetID="2" presetClass="entr" presetSubtype="8" accel="50000" decel="50000" fill="hold" grpId="0" nodeType="with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anim calcmode="lin" valueType="num">
                                      <p:cBhvr additive="base">
                                        <p:cTn id="53" dur="500" fill="hold"/>
                                        <p:tgtEl>
                                          <p:spTgt spid="3">
                                            <p:txEl>
                                              <p:pRg st="11" end="11"/>
                                            </p:txEl>
                                          </p:spTgt>
                                        </p:tgtEl>
                                        <p:attrNameLst>
                                          <p:attrName>ppt_x</p:attrName>
                                        </p:attrNameLst>
                                      </p:cBhvr>
                                      <p:tavLst>
                                        <p:tav tm="0">
                                          <p:val>
                                            <p:strVal val="0-#ppt_w/2"/>
                                          </p:val>
                                        </p:tav>
                                        <p:tav tm="100000">
                                          <p:val>
                                            <p:strVal val="#ppt_x"/>
                                          </p:val>
                                        </p:tav>
                                      </p:tavLst>
                                    </p:anim>
                                    <p:anim calcmode="lin" valueType="num">
                                      <p:cBhvr additive="base">
                                        <p:cTn id="54" dur="500" fill="hold"/>
                                        <p:tgtEl>
                                          <p:spTgt spid="3">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is agility in Software Development?</a:t>
            </a:r>
            <a:endParaRPr lang="en-US"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a:ext>
            </a:extLst>
          </a:blip>
          <a:srcRect t="1205" b="1205"/>
          <a:stretch>
            <a:fillRect/>
          </a:stretch>
        </p:blipFill>
        <p:spPr/>
      </p:pic>
      <p:sp>
        <p:nvSpPr>
          <p:cNvPr id="8" name="TextBox 7"/>
          <p:cNvSpPr txBox="1"/>
          <p:nvPr/>
        </p:nvSpPr>
        <p:spPr>
          <a:xfrm>
            <a:off x="5603818" y="4877696"/>
            <a:ext cx="2622533" cy="461665"/>
          </a:xfrm>
          <a:prstGeom prst="rect">
            <a:avLst/>
          </a:prstGeom>
          <a:noFill/>
        </p:spPr>
        <p:txBody>
          <a:bodyPr wrap="none" rtlCol="0">
            <a:spAutoFit/>
          </a:bodyPr>
          <a:lstStyle/>
          <a:p>
            <a:r>
              <a:rPr lang="en-US" sz="2400" b="1" dirty="0" smtClean="0">
                <a:solidFill>
                  <a:srgbClr val="FFFFFF"/>
                </a:solidFill>
              </a:rPr>
              <a:t>Agile: An Overview</a:t>
            </a:r>
            <a:endParaRPr lang="en-US" sz="2400" b="1" dirty="0">
              <a:solidFill>
                <a:srgbClr val="FFFFFF"/>
              </a:solidFill>
            </a:endParaRPr>
          </a:p>
        </p:txBody>
      </p:sp>
      <p:sp>
        <p:nvSpPr>
          <p:cNvPr id="9" name="Footer Placeholder 8"/>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10" name="Slide Number Placeholder 9"/>
          <p:cNvSpPr>
            <a:spLocks noGrp="1"/>
          </p:cNvSpPr>
          <p:nvPr>
            <p:ph type="sldNum" sz="quarter" idx="12"/>
          </p:nvPr>
        </p:nvSpPr>
        <p:spPr/>
        <p:txBody>
          <a:bodyPr/>
          <a:lstStyle/>
          <a:p>
            <a:fld id="{91974DF9-AD47-4691-BA21-BBFCE3637A9A}" type="slidenum">
              <a:rPr lang="en-US" smtClean="0">
                <a:solidFill>
                  <a:prstClr val="black">
                    <a:tint val="75000"/>
                  </a:prstClr>
                </a:solidFill>
              </a:rPr>
              <a:pPr/>
              <a:t>14</a:t>
            </a:fld>
            <a:endParaRPr lang="en-US">
              <a:solidFill>
                <a:prstClr val="black">
                  <a:tint val="75000"/>
                </a:prstClr>
              </a:solidFill>
            </a:endParaRPr>
          </a:p>
        </p:txBody>
      </p:sp>
    </p:spTree>
    <p:extLst>
      <p:ext uri="{BB962C8B-B14F-4D97-AF65-F5344CB8AC3E}">
        <p14:creationId xmlns:p14="http://schemas.microsoft.com/office/powerpoint/2010/main" val="34543145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Some quick questions</a:t>
            </a:r>
            <a:endParaRPr lang="en-GB" dirty="0"/>
          </a:p>
        </p:txBody>
      </p:sp>
      <p:sp>
        <p:nvSpPr>
          <p:cNvPr id="3" name="Content Placeholder 2"/>
          <p:cNvSpPr>
            <a:spLocks noGrp="1"/>
          </p:cNvSpPr>
          <p:nvPr>
            <p:ph idx="1"/>
          </p:nvPr>
        </p:nvSpPr>
        <p:spPr/>
        <p:txBody>
          <a:bodyPr/>
          <a:lstStyle/>
          <a:p>
            <a:r>
              <a:rPr lang="en-GB" dirty="0" smtClean="0"/>
              <a:t>Do you know how to write software (Java, C, C++, etc)?</a:t>
            </a:r>
          </a:p>
          <a:p>
            <a:r>
              <a:rPr lang="en-GB" dirty="0" smtClean="0"/>
              <a:t>Have you been in a student project and written software?</a:t>
            </a:r>
          </a:p>
          <a:p>
            <a:r>
              <a:rPr lang="en-GB" dirty="0" smtClean="0"/>
              <a:t>Have you worked as a software developer?</a:t>
            </a:r>
          </a:p>
          <a:p>
            <a:r>
              <a:rPr lang="en-GB" dirty="0" smtClean="0"/>
              <a:t>Have you worked according to a software development process?</a:t>
            </a:r>
          </a:p>
          <a:p>
            <a:r>
              <a:rPr lang="en-GB" dirty="0" smtClean="0"/>
              <a:t>Have you worked according to an agile software development process?</a:t>
            </a:r>
          </a:p>
          <a:p>
            <a:endParaRPr lang="en-GB" dirty="0" smtClean="0"/>
          </a:p>
          <a:p>
            <a:endParaRPr lang="en-GB"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accel="50000" decel="5000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accel="50000" decel="5000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accel="50000" decel="5000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accel="50000" decel="5000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Taxonomy</a:t>
            </a:r>
            <a:endParaRPr lang="en-GB" dirty="0"/>
          </a:p>
        </p:txBody>
      </p:sp>
      <p:grpSp>
        <p:nvGrpSpPr>
          <p:cNvPr id="27" name="Group 26"/>
          <p:cNvGrpSpPr/>
          <p:nvPr/>
        </p:nvGrpSpPr>
        <p:grpSpPr>
          <a:xfrm>
            <a:off x="400341" y="1660695"/>
            <a:ext cx="2034366" cy="854770"/>
            <a:chOff x="400341" y="1660695"/>
            <a:chExt cx="2034366" cy="854770"/>
          </a:xfrm>
        </p:grpSpPr>
        <p:sp>
          <p:nvSpPr>
            <p:cNvPr id="4" name="TextBox 3"/>
            <p:cNvSpPr txBox="1"/>
            <p:nvPr/>
          </p:nvSpPr>
          <p:spPr>
            <a:xfrm>
              <a:off x="400341" y="1718748"/>
              <a:ext cx="941283" cy="369332"/>
            </a:xfrm>
            <a:prstGeom prst="rect">
              <a:avLst/>
            </a:prstGeom>
            <a:noFill/>
          </p:spPr>
          <p:txBody>
            <a:bodyPr wrap="none" rtlCol="0">
              <a:spAutoFit/>
            </a:bodyPr>
            <a:lstStyle/>
            <a:p>
              <a:r>
                <a:rPr lang="en-GB" dirty="0" smtClean="0"/>
                <a:t>Product</a:t>
              </a:r>
              <a:endParaRPr lang="en-GB" dirty="0"/>
            </a:p>
          </p:txBody>
        </p:sp>
        <p:sp>
          <p:nvSpPr>
            <p:cNvPr id="12" name="Rounded Rectangle 11"/>
            <p:cNvSpPr/>
            <p:nvPr/>
          </p:nvSpPr>
          <p:spPr>
            <a:xfrm>
              <a:off x="1555417" y="1660695"/>
              <a:ext cx="879290" cy="85477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nvGrpSpPr>
          <p:cNvPr id="28" name="Group 27"/>
          <p:cNvGrpSpPr/>
          <p:nvPr/>
        </p:nvGrpSpPr>
        <p:grpSpPr>
          <a:xfrm>
            <a:off x="400341" y="2821432"/>
            <a:ext cx="3420086" cy="822960"/>
            <a:chOff x="400341" y="2821432"/>
            <a:chExt cx="3420086" cy="822960"/>
          </a:xfrm>
        </p:grpSpPr>
        <p:sp>
          <p:nvSpPr>
            <p:cNvPr id="6" name="Right Arrow 5"/>
            <p:cNvSpPr/>
            <p:nvPr/>
          </p:nvSpPr>
          <p:spPr>
            <a:xfrm>
              <a:off x="1555417" y="2821432"/>
              <a:ext cx="2265010" cy="822960"/>
            </a:xfrm>
            <a:prstGeom prst="rightArrow">
              <a:avLst/>
            </a:prstGeom>
            <a:ln/>
          </p:spPr>
          <p:style>
            <a:lnRef idx="1">
              <a:schemeClr val="accent1"/>
            </a:lnRef>
            <a:fillRef idx="3">
              <a:schemeClr val="accent1"/>
            </a:fillRef>
            <a:effectRef idx="2">
              <a:schemeClr val="accent1"/>
            </a:effectRef>
            <a:fontRef idx="minor">
              <a:schemeClr val="lt1"/>
            </a:fontRef>
          </p:style>
        </p:sp>
        <p:sp>
          <p:nvSpPr>
            <p:cNvPr id="13" name="TextBox 12"/>
            <p:cNvSpPr txBox="1"/>
            <p:nvPr/>
          </p:nvSpPr>
          <p:spPr>
            <a:xfrm>
              <a:off x="400341" y="3013114"/>
              <a:ext cx="868597" cy="369332"/>
            </a:xfrm>
            <a:prstGeom prst="rect">
              <a:avLst/>
            </a:prstGeom>
            <a:noFill/>
          </p:spPr>
          <p:txBody>
            <a:bodyPr wrap="none" rtlCol="0">
              <a:spAutoFit/>
            </a:bodyPr>
            <a:lstStyle/>
            <a:p>
              <a:r>
                <a:rPr lang="en-GB" dirty="0" smtClean="0"/>
                <a:t>Project</a:t>
              </a:r>
              <a:endParaRPr lang="en-GB" dirty="0"/>
            </a:p>
          </p:txBody>
        </p:sp>
      </p:grpSp>
      <p:grpSp>
        <p:nvGrpSpPr>
          <p:cNvPr id="29" name="Group 28"/>
          <p:cNvGrpSpPr/>
          <p:nvPr/>
        </p:nvGrpSpPr>
        <p:grpSpPr>
          <a:xfrm>
            <a:off x="400341" y="4189063"/>
            <a:ext cx="3420086" cy="822960"/>
            <a:chOff x="400341" y="4189063"/>
            <a:chExt cx="3420086" cy="822960"/>
          </a:xfrm>
        </p:grpSpPr>
        <p:sp>
          <p:nvSpPr>
            <p:cNvPr id="14" name="TextBox 13"/>
            <p:cNvSpPr txBox="1"/>
            <p:nvPr/>
          </p:nvSpPr>
          <p:spPr>
            <a:xfrm>
              <a:off x="400341" y="4417378"/>
              <a:ext cx="919430" cy="369332"/>
            </a:xfrm>
            <a:prstGeom prst="rect">
              <a:avLst/>
            </a:prstGeom>
            <a:noFill/>
          </p:spPr>
          <p:txBody>
            <a:bodyPr wrap="none" rtlCol="0">
              <a:spAutoFit/>
            </a:bodyPr>
            <a:lstStyle/>
            <a:p>
              <a:r>
                <a:rPr lang="en-GB" dirty="0" smtClean="0"/>
                <a:t>Process</a:t>
              </a:r>
              <a:endParaRPr lang="en-GB" dirty="0"/>
            </a:p>
          </p:txBody>
        </p:sp>
        <p:sp>
          <p:nvSpPr>
            <p:cNvPr id="15" name="Chevron 14"/>
            <p:cNvSpPr/>
            <p:nvPr/>
          </p:nvSpPr>
          <p:spPr>
            <a:xfrm>
              <a:off x="1351547" y="4189063"/>
              <a:ext cx="822960" cy="822960"/>
            </a:xfrm>
            <a:prstGeom prst="chevron">
              <a:avLst/>
            </a:prstGeom>
            <a:ln/>
          </p:spPr>
          <p:style>
            <a:lnRef idx="1">
              <a:schemeClr val="accent1"/>
            </a:lnRef>
            <a:fillRef idx="3">
              <a:schemeClr val="accent1"/>
            </a:fillRef>
            <a:effectRef idx="2">
              <a:schemeClr val="accent1"/>
            </a:effectRef>
            <a:fontRef idx="minor">
              <a:schemeClr val="lt1"/>
            </a:fontRef>
          </p:style>
        </p:sp>
        <p:sp>
          <p:nvSpPr>
            <p:cNvPr id="16" name="Chevron 15"/>
            <p:cNvSpPr/>
            <p:nvPr/>
          </p:nvSpPr>
          <p:spPr>
            <a:xfrm>
              <a:off x="1763027" y="4189063"/>
              <a:ext cx="822960" cy="822960"/>
            </a:xfrm>
            <a:prstGeom prst="chevron">
              <a:avLst/>
            </a:prstGeom>
            <a:ln/>
          </p:spPr>
          <p:style>
            <a:lnRef idx="0">
              <a:schemeClr val="accent4"/>
            </a:lnRef>
            <a:fillRef idx="3">
              <a:schemeClr val="accent4"/>
            </a:fillRef>
            <a:effectRef idx="3">
              <a:schemeClr val="accent4"/>
            </a:effectRef>
            <a:fontRef idx="minor">
              <a:schemeClr val="lt1"/>
            </a:fontRef>
          </p:style>
        </p:sp>
        <p:sp>
          <p:nvSpPr>
            <p:cNvPr id="17" name="Chevron 16"/>
            <p:cNvSpPr/>
            <p:nvPr/>
          </p:nvSpPr>
          <p:spPr>
            <a:xfrm>
              <a:off x="2174507" y="4189063"/>
              <a:ext cx="822960" cy="822960"/>
            </a:xfrm>
            <a:prstGeom prst="chevron">
              <a:avLst/>
            </a:prstGeom>
            <a:ln/>
          </p:spPr>
          <p:style>
            <a:lnRef idx="1">
              <a:schemeClr val="accent6"/>
            </a:lnRef>
            <a:fillRef idx="3">
              <a:schemeClr val="accent6"/>
            </a:fillRef>
            <a:effectRef idx="2">
              <a:schemeClr val="accent6"/>
            </a:effectRef>
            <a:fontRef idx="minor">
              <a:schemeClr val="lt1"/>
            </a:fontRef>
          </p:style>
        </p:sp>
        <p:sp>
          <p:nvSpPr>
            <p:cNvPr id="18" name="Chevron 17"/>
            <p:cNvSpPr/>
            <p:nvPr/>
          </p:nvSpPr>
          <p:spPr>
            <a:xfrm>
              <a:off x="2585987" y="4189063"/>
              <a:ext cx="822960" cy="822960"/>
            </a:xfrm>
            <a:prstGeom prst="chevron">
              <a:avLst/>
            </a:prstGeom>
            <a:ln/>
          </p:spPr>
          <p:style>
            <a:lnRef idx="0">
              <a:schemeClr val="accent2"/>
            </a:lnRef>
            <a:fillRef idx="3">
              <a:schemeClr val="accent2"/>
            </a:fillRef>
            <a:effectRef idx="3">
              <a:schemeClr val="accent2"/>
            </a:effectRef>
            <a:fontRef idx="minor">
              <a:schemeClr val="lt1"/>
            </a:fontRef>
          </p:style>
        </p:sp>
        <p:sp>
          <p:nvSpPr>
            <p:cNvPr id="19" name="Chevron 18"/>
            <p:cNvSpPr/>
            <p:nvPr/>
          </p:nvSpPr>
          <p:spPr>
            <a:xfrm>
              <a:off x="2997467" y="4189063"/>
              <a:ext cx="822960" cy="822960"/>
            </a:xfrm>
            <a:prstGeom prst="chevron">
              <a:avLst/>
            </a:prstGeom>
            <a:ln/>
          </p:spPr>
          <p:style>
            <a:lnRef idx="1">
              <a:schemeClr val="accent3"/>
            </a:lnRef>
            <a:fillRef idx="3">
              <a:schemeClr val="accent3"/>
            </a:fillRef>
            <a:effectRef idx="2">
              <a:schemeClr val="accent3"/>
            </a:effectRef>
            <a:fontRef idx="minor">
              <a:schemeClr val="lt1"/>
            </a:fontRef>
          </p:style>
        </p:sp>
      </p:grpSp>
      <p:grpSp>
        <p:nvGrpSpPr>
          <p:cNvPr id="30" name="Group 29"/>
          <p:cNvGrpSpPr/>
          <p:nvPr/>
        </p:nvGrpSpPr>
        <p:grpSpPr>
          <a:xfrm>
            <a:off x="400341" y="5339763"/>
            <a:ext cx="1742390" cy="822960"/>
            <a:chOff x="400341" y="5339763"/>
            <a:chExt cx="1742390" cy="822960"/>
          </a:xfrm>
        </p:grpSpPr>
        <p:sp>
          <p:nvSpPr>
            <p:cNvPr id="20" name="Chevron 19"/>
            <p:cNvSpPr/>
            <p:nvPr/>
          </p:nvSpPr>
          <p:spPr>
            <a:xfrm>
              <a:off x="1319771" y="5339763"/>
              <a:ext cx="822960" cy="822960"/>
            </a:xfrm>
            <a:prstGeom prst="chevron">
              <a:avLst/>
            </a:prstGeom>
            <a:ln/>
          </p:spPr>
          <p:style>
            <a:lnRef idx="1">
              <a:schemeClr val="accent1"/>
            </a:lnRef>
            <a:fillRef idx="3">
              <a:schemeClr val="accent1"/>
            </a:fillRef>
            <a:effectRef idx="2">
              <a:schemeClr val="accent1"/>
            </a:effectRef>
            <a:fontRef idx="minor">
              <a:schemeClr val="lt1"/>
            </a:fontRef>
          </p:style>
        </p:sp>
        <p:sp>
          <p:nvSpPr>
            <p:cNvPr id="21" name="TextBox 20"/>
            <p:cNvSpPr txBox="1"/>
            <p:nvPr/>
          </p:nvSpPr>
          <p:spPr>
            <a:xfrm>
              <a:off x="400341" y="5539289"/>
              <a:ext cx="957639" cy="369332"/>
            </a:xfrm>
            <a:prstGeom prst="rect">
              <a:avLst/>
            </a:prstGeom>
            <a:noFill/>
          </p:spPr>
          <p:txBody>
            <a:bodyPr wrap="none" rtlCol="0">
              <a:spAutoFit/>
            </a:bodyPr>
            <a:lstStyle/>
            <a:p>
              <a:r>
                <a:rPr lang="en-GB" dirty="0" smtClean="0"/>
                <a:t>Practice</a:t>
              </a:r>
              <a:endParaRPr lang="en-GB" dirty="0"/>
            </a:p>
          </p:txBody>
        </p:sp>
      </p:grpSp>
      <p:sp>
        <p:nvSpPr>
          <p:cNvPr id="22" name="TextBox 21"/>
          <p:cNvSpPr txBox="1"/>
          <p:nvPr/>
        </p:nvSpPr>
        <p:spPr>
          <a:xfrm>
            <a:off x="3982928" y="1764914"/>
            <a:ext cx="4005686" cy="646331"/>
          </a:xfrm>
          <a:prstGeom prst="rect">
            <a:avLst/>
          </a:prstGeom>
          <a:noFill/>
        </p:spPr>
        <p:txBody>
          <a:bodyPr wrap="none" rtlCol="0">
            <a:spAutoFit/>
          </a:bodyPr>
          <a:lstStyle/>
          <a:p>
            <a:r>
              <a:rPr lang="en-GB" dirty="0" smtClean="0"/>
              <a:t>The software system we are developing, </a:t>
            </a:r>
          </a:p>
          <a:p>
            <a:r>
              <a:rPr lang="en-GB" dirty="0" smtClean="0"/>
              <a:t>e.g. </a:t>
            </a:r>
            <a:r>
              <a:rPr lang="en-GB" dirty="0" err="1" smtClean="0"/>
              <a:t>Spotify</a:t>
            </a:r>
            <a:r>
              <a:rPr lang="en-GB" dirty="0" smtClean="0"/>
              <a:t>, Photoshop, </a:t>
            </a:r>
            <a:r>
              <a:rPr lang="en-GB" dirty="0" err="1" smtClean="0"/>
              <a:t>Facebook</a:t>
            </a:r>
            <a:endParaRPr lang="en-GB" dirty="0"/>
          </a:p>
        </p:txBody>
      </p:sp>
      <p:sp>
        <p:nvSpPr>
          <p:cNvPr id="23" name="TextBox 22"/>
          <p:cNvSpPr txBox="1"/>
          <p:nvPr/>
        </p:nvSpPr>
        <p:spPr>
          <a:xfrm>
            <a:off x="3982928" y="2821432"/>
            <a:ext cx="5132234" cy="923330"/>
          </a:xfrm>
          <a:prstGeom prst="rect">
            <a:avLst/>
          </a:prstGeom>
          <a:noFill/>
        </p:spPr>
        <p:txBody>
          <a:bodyPr wrap="none" rtlCol="0">
            <a:spAutoFit/>
          </a:bodyPr>
          <a:lstStyle/>
          <a:p>
            <a:r>
              <a:rPr lang="en-GB" dirty="0" smtClean="0"/>
              <a:t>A limited time activity when we add new, or change,</a:t>
            </a:r>
          </a:p>
          <a:p>
            <a:r>
              <a:rPr lang="en-GB" dirty="0" smtClean="0"/>
              <a:t>functionality to a product. Results in a new or</a:t>
            </a:r>
          </a:p>
          <a:p>
            <a:r>
              <a:rPr lang="en-GB" dirty="0" smtClean="0"/>
              <a:t>changed product.</a:t>
            </a:r>
          </a:p>
        </p:txBody>
      </p:sp>
      <p:sp>
        <p:nvSpPr>
          <p:cNvPr id="24" name="TextBox 23"/>
          <p:cNvSpPr txBox="1"/>
          <p:nvPr/>
        </p:nvSpPr>
        <p:spPr>
          <a:xfrm>
            <a:off x="3982928" y="4246424"/>
            <a:ext cx="5228039" cy="923330"/>
          </a:xfrm>
          <a:prstGeom prst="rect">
            <a:avLst/>
          </a:prstGeom>
          <a:noFill/>
        </p:spPr>
        <p:txBody>
          <a:bodyPr wrap="none" rtlCol="0">
            <a:spAutoFit/>
          </a:bodyPr>
          <a:lstStyle/>
          <a:p>
            <a:r>
              <a:rPr lang="en-GB" dirty="0" smtClean="0"/>
              <a:t>The way we work during the project to add or change</a:t>
            </a:r>
          </a:p>
          <a:p>
            <a:r>
              <a:rPr lang="en-GB" dirty="0" smtClean="0"/>
              <a:t>the product’s functionality. Consists of a set of </a:t>
            </a:r>
          </a:p>
          <a:p>
            <a:r>
              <a:rPr lang="en-GB" dirty="0" smtClean="0"/>
              <a:t>activities also referred to as practices.</a:t>
            </a:r>
            <a:endParaRPr lang="en-GB" dirty="0"/>
          </a:p>
        </p:txBody>
      </p:sp>
      <p:sp>
        <p:nvSpPr>
          <p:cNvPr id="25" name="TextBox 24"/>
          <p:cNvSpPr txBox="1"/>
          <p:nvPr/>
        </p:nvSpPr>
        <p:spPr>
          <a:xfrm>
            <a:off x="3982928" y="5339763"/>
            <a:ext cx="4685786" cy="923330"/>
          </a:xfrm>
          <a:prstGeom prst="rect">
            <a:avLst/>
          </a:prstGeom>
          <a:noFill/>
        </p:spPr>
        <p:txBody>
          <a:bodyPr wrap="none" rtlCol="0">
            <a:spAutoFit/>
          </a:bodyPr>
          <a:lstStyle/>
          <a:p>
            <a:r>
              <a:rPr lang="en-GB" dirty="0" smtClean="0"/>
              <a:t>A specific activity performed in a process,</a:t>
            </a:r>
          </a:p>
          <a:p>
            <a:r>
              <a:rPr lang="en-GB" dirty="0" smtClean="0"/>
              <a:t>e.g. requirement elicitation, pair-programming,</a:t>
            </a:r>
          </a:p>
          <a:p>
            <a:r>
              <a:rPr lang="en-GB" dirty="0" smtClean="0"/>
              <a:t>refactoring, system testing, etc.</a:t>
            </a:r>
            <a:endParaRPr lang="en-GB"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accel="50000" decel="5000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1+#ppt_w/2"/>
                                          </p:val>
                                        </p:tav>
                                        <p:tav tm="100000">
                                          <p:val>
                                            <p:strVal val="#ppt_x"/>
                                          </p:val>
                                        </p:tav>
                                      </p:tavLst>
                                    </p:anim>
                                    <p:anim calcmode="lin" valueType="num">
                                      <p:cBhvr additive="base">
                                        <p:cTn id="14"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accel="50000" decel="5000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0-#ppt_w/2"/>
                                          </p:val>
                                        </p:tav>
                                        <p:tav tm="100000">
                                          <p:val>
                                            <p:strVal val="#ppt_x"/>
                                          </p:val>
                                        </p:tav>
                                      </p:tavLst>
                                    </p:anim>
                                    <p:anim calcmode="lin" valueType="num">
                                      <p:cBhvr additive="base">
                                        <p:cTn id="20"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accel="50000" decel="5000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1+#ppt_w/2"/>
                                          </p:val>
                                        </p:tav>
                                        <p:tav tm="100000">
                                          <p:val>
                                            <p:strVal val="#ppt_x"/>
                                          </p:val>
                                        </p:tav>
                                      </p:tavLst>
                                    </p:anim>
                                    <p:anim calcmode="lin" valueType="num">
                                      <p:cBhvr additive="base">
                                        <p:cTn id="26"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accel="50000" decel="5000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500" fill="hold"/>
                                        <p:tgtEl>
                                          <p:spTgt spid="29"/>
                                        </p:tgtEl>
                                        <p:attrNameLst>
                                          <p:attrName>ppt_x</p:attrName>
                                        </p:attrNameLst>
                                      </p:cBhvr>
                                      <p:tavLst>
                                        <p:tav tm="0">
                                          <p:val>
                                            <p:strVal val="0-#ppt_w/2"/>
                                          </p:val>
                                        </p:tav>
                                        <p:tav tm="100000">
                                          <p:val>
                                            <p:strVal val="#ppt_x"/>
                                          </p:val>
                                        </p:tav>
                                      </p:tavLst>
                                    </p:anim>
                                    <p:anim calcmode="lin" valueType="num">
                                      <p:cBhvr additive="base">
                                        <p:cTn id="32"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accel="50000" decel="5000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500" fill="hold"/>
                                        <p:tgtEl>
                                          <p:spTgt spid="24"/>
                                        </p:tgtEl>
                                        <p:attrNameLst>
                                          <p:attrName>ppt_x</p:attrName>
                                        </p:attrNameLst>
                                      </p:cBhvr>
                                      <p:tavLst>
                                        <p:tav tm="0">
                                          <p:val>
                                            <p:strVal val="1+#ppt_w/2"/>
                                          </p:val>
                                        </p:tav>
                                        <p:tav tm="100000">
                                          <p:val>
                                            <p:strVal val="#ppt_x"/>
                                          </p:val>
                                        </p:tav>
                                      </p:tavLst>
                                    </p:anim>
                                    <p:anim calcmode="lin" valueType="num">
                                      <p:cBhvr additive="base">
                                        <p:cTn id="3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accel="50000" decel="5000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0-#ppt_w/2"/>
                                          </p:val>
                                        </p:tav>
                                        <p:tav tm="100000">
                                          <p:val>
                                            <p:strVal val="#ppt_x"/>
                                          </p:val>
                                        </p:tav>
                                      </p:tavLst>
                                    </p:anim>
                                    <p:anim calcmode="lin" valueType="num">
                                      <p:cBhvr additive="base">
                                        <p:cTn id="44"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accel="50000" decel="5000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anim calcmode="lin" valueType="num">
                                      <p:cBhvr additive="base">
                                        <p:cTn id="49" dur="500" fill="hold"/>
                                        <p:tgtEl>
                                          <p:spTgt spid="25"/>
                                        </p:tgtEl>
                                        <p:attrNameLst>
                                          <p:attrName>ppt_x</p:attrName>
                                        </p:attrNameLst>
                                      </p:cBhvr>
                                      <p:tavLst>
                                        <p:tav tm="0">
                                          <p:val>
                                            <p:strVal val="1+#ppt_w/2"/>
                                          </p:val>
                                        </p:tav>
                                        <p:tav tm="100000">
                                          <p:val>
                                            <p:strVal val="#ppt_x"/>
                                          </p:val>
                                        </p:tav>
                                      </p:tavLst>
                                    </p:anim>
                                    <p:anim calcmode="lin" valueType="num">
                                      <p:cBhvr additive="base">
                                        <p:cTn id="50"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All together</a:t>
            </a:r>
            <a:endParaRPr lang="en-GB" dirty="0"/>
          </a:p>
        </p:txBody>
      </p:sp>
      <p:sp>
        <p:nvSpPr>
          <p:cNvPr id="5" name="Right Arrow 4"/>
          <p:cNvSpPr/>
          <p:nvPr/>
        </p:nvSpPr>
        <p:spPr>
          <a:xfrm>
            <a:off x="2796061" y="2718229"/>
            <a:ext cx="2265010" cy="822960"/>
          </a:xfrm>
          <a:prstGeom prst="rightArrow">
            <a:avLst/>
          </a:prstGeom>
          <a:ln/>
        </p:spPr>
        <p:style>
          <a:lnRef idx="1">
            <a:schemeClr val="accent1"/>
          </a:lnRef>
          <a:fillRef idx="3">
            <a:schemeClr val="accent1"/>
          </a:fillRef>
          <a:effectRef idx="2">
            <a:schemeClr val="accent1"/>
          </a:effectRef>
          <a:fontRef idx="minor">
            <a:schemeClr val="lt1"/>
          </a:fontRef>
        </p:style>
      </p:sp>
      <p:sp>
        <p:nvSpPr>
          <p:cNvPr id="13" name="TextBox 12"/>
          <p:cNvSpPr txBox="1"/>
          <p:nvPr/>
        </p:nvSpPr>
        <p:spPr>
          <a:xfrm>
            <a:off x="1565234" y="1686293"/>
            <a:ext cx="5273048" cy="830997"/>
          </a:xfrm>
          <a:prstGeom prst="rect">
            <a:avLst/>
          </a:prstGeom>
          <a:noFill/>
        </p:spPr>
        <p:txBody>
          <a:bodyPr wrap="none" rtlCol="0">
            <a:spAutoFit/>
          </a:bodyPr>
          <a:lstStyle/>
          <a:p>
            <a:r>
              <a:rPr lang="en-GB" sz="2400" dirty="0" smtClean="0"/>
              <a:t>We develop a </a:t>
            </a:r>
            <a:r>
              <a:rPr lang="en-GB" sz="2400" dirty="0" smtClean="0">
                <a:solidFill>
                  <a:schemeClr val="accent3"/>
                </a:solidFill>
              </a:rPr>
              <a:t>Product </a:t>
            </a:r>
            <a:r>
              <a:rPr lang="en-GB" sz="2400" dirty="0" smtClean="0"/>
              <a:t>in </a:t>
            </a:r>
            <a:r>
              <a:rPr lang="en-GB" sz="2400" dirty="0" err="1" smtClean="0">
                <a:solidFill>
                  <a:srgbClr val="CCFF33"/>
                </a:solidFill>
              </a:rPr>
              <a:t>Project(s</a:t>
            </a:r>
            <a:r>
              <a:rPr lang="en-GB" sz="2400" dirty="0" smtClean="0">
                <a:solidFill>
                  <a:srgbClr val="CCFF33"/>
                </a:solidFill>
              </a:rPr>
              <a:t>)</a:t>
            </a:r>
            <a:r>
              <a:rPr lang="en-GB" sz="2400" dirty="0" smtClean="0"/>
              <a:t> using </a:t>
            </a:r>
          </a:p>
          <a:p>
            <a:r>
              <a:rPr lang="en-GB" sz="2400" dirty="0" smtClean="0"/>
              <a:t>a </a:t>
            </a:r>
            <a:r>
              <a:rPr lang="en-GB" sz="2400" dirty="0" smtClean="0">
                <a:solidFill>
                  <a:srgbClr val="CCFF33"/>
                </a:solidFill>
              </a:rPr>
              <a:t>Process </a:t>
            </a:r>
            <a:r>
              <a:rPr lang="en-GB" sz="2400" dirty="0" smtClean="0"/>
              <a:t>that consists of </a:t>
            </a:r>
            <a:r>
              <a:rPr lang="en-GB" sz="2400" dirty="0" smtClean="0">
                <a:solidFill>
                  <a:srgbClr val="CCFF33"/>
                </a:solidFill>
              </a:rPr>
              <a:t>Practices</a:t>
            </a:r>
            <a:r>
              <a:rPr lang="en-GB" sz="2400" dirty="0" smtClean="0"/>
              <a:t>!</a:t>
            </a:r>
            <a:endParaRPr lang="en-GB" sz="2400" dirty="0"/>
          </a:p>
        </p:txBody>
      </p:sp>
      <p:grpSp>
        <p:nvGrpSpPr>
          <p:cNvPr id="16" name="Group 15"/>
          <p:cNvGrpSpPr/>
          <p:nvPr/>
        </p:nvGrpSpPr>
        <p:grpSpPr>
          <a:xfrm>
            <a:off x="277907" y="2718228"/>
            <a:ext cx="7937975" cy="2597323"/>
            <a:chOff x="277907" y="2718228"/>
            <a:chExt cx="7937975" cy="2597323"/>
          </a:xfrm>
        </p:grpSpPr>
        <p:grpSp>
          <p:nvGrpSpPr>
            <p:cNvPr id="14" name="Group 13"/>
            <p:cNvGrpSpPr/>
            <p:nvPr/>
          </p:nvGrpSpPr>
          <p:grpSpPr>
            <a:xfrm>
              <a:off x="277907" y="2718228"/>
              <a:ext cx="7937975" cy="1946372"/>
              <a:chOff x="277907" y="2718228"/>
              <a:chExt cx="7937975" cy="1946372"/>
            </a:xfrm>
          </p:grpSpPr>
          <p:sp>
            <p:nvSpPr>
              <p:cNvPr id="12" name="Curved Left Arrow 11"/>
              <p:cNvSpPr/>
              <p:nvPr/>
            </p:nvSpPr>
            <p:spPr>
              <a:xfrm rot="10800000">
                <a:off x="277907" y="2718228"/>
                <a:ext cx="3291840" cy="1946371"/>
              </a:xfrm>
              <a:prstGeom prst="curvedLeftArrow">
                <a:avLst/>
              </a:prstGeom>
              <a:gradFill>
                <a:gsLst>
                  <a:gs pos="0">
                    <a:schemeClr val="accent1">
                      <a:shade val="50000"/>
                      <a:satMod val="110000"/>
                      <a:lumMod val="70000"/>
                      <a:alpha val="22000"/>
                    </a:schemeClr>
                  </a:gs>
                  <a:gs pos="65000">
                    <a:schemeClr val="accent1">
                      <a:shade val="90000"/>
                      <a:satMod val="200000"/>
                      <a:lumMod val="110000"/>
                      <a:alpha val="28000"/>
                    </a:schemeClr>
                  </a:gs>
                  <a:gs pos="100000">
                    <a:schemeClr val="accent1">
                      <a:tint val="90000"/>
                      <a:shade val="100000"/>
                      <a:satMod val="250000"/>
                      <a:lumMod val="150000"/>
                      <a:alpha val="53000"/>
                    </a:schemeClr>
                  </a:gs>
                </a:gsLst>
              </a:gradFill>
              <a:ln>
                <a:noFill/>
              </a:ln>
            </p:spPr>
            <p:style>
              <a:lnRef idx="1">
                <a:schemeClr val="accent1"/>
              </a:lnRef>
              <a:fillRef idx="3">
                <a:schemeClr val="accent1"/>
              </a:fillRef>
              <a:effectRef idx="2">
                <a:schemeClr val="accent1"/>
              </a:effectRef>
              <a:fontRef idx="minor">
                <a:schemeClr val="lt1"/>
              </a:fontRef>
            </p:style>
          </p:sp>
          <p:sp>
            <p:nvSpPr>
              <p:cNvPr id="11" name="Curved Down Arrow 10"/>
              <p:cNvSpPr/>
              <p:nvPr/>
            </p:nvSpPr>
            <p:spPr>
              <a:xfrm rot="5400000">
                <a:off x="5766871" y="2215589"/>
                <a:ext cx="1522680" cy="3375342"/>
              </a:xfrm>
              <a:prstGeom prst="curvedDownArrow">
                <a:avLst/>
              </a:prstGeom>
              <a:gradFill>
                <a:gsLst>
                  <a:gs pos="0">
                    <a:schemeClr val="accent1">
                      <a:shade val="50000"/>
                      <a:satMod val="110000"/>
                      <a:lumMod val="70000"/>
                      <a:alpha val="22000"/>
                    </a:schemeClr>
                  </a:gs>
                  <a:gs pos="65000">
                    <a:schemeClr val="accent1">
                      <a:shade val="90000"/>
                      <a:satMod val="200000"/>
                      <a:lumMod val="110000"/>
                      <a:alpha val="28000"/>
                    </a:schemeClr>
                  </a:gs>
                  <a:gs pos="100000">
                    <a:schemeClr val="accent1">
                      <a:tint val="90000"/>
                      <a:shade val="100000"/>
                      <a:satMod val="250000"/>
                      <a:lumMod val="150000"/>
                      <a:alpha val="53000"/>
                    </a:schemeClr>
                  </a:gs>
                </a:gsLst>
              </a:gradFill>
              <a:ln>
                <a:noFill/>
              </a:ln>
            </p:spPr>
            <p:style>
              <a:lnRef idx="1">
                <a:schemeClr val="accent1"/>
              </a:lnRef>
              <a:fillRef idx="3">
                <a:schemeClr val="accent1"/>
              </a:fillRef>
              <a:effectRef idx="2">
                <a:schemeClr val="accent1"/>
              </a:effectRef>
              <a:fontRef idx="minor">
                <a:schemeClr val="lt1"/>
              </a:fontRef>
            </p:style>
          </p:sp>
        </p:grpSp>
        <p:sp>
          <p:nvSpPr>
            <p:cNvPr id="15" name="TextBox 14"/>
            <p:cNvSpPr txBox="1"/>
            <p:nvPr/>
          </p:nvSpPr>
          <p:spPr>
            <a:xfrm>
              <a:off x="2967318" y="4853886"/>
              <a:ext cx="2582107" cy="461665"/>
            </a:xfrm>
            <a:prstGeom prst="rect">
              <a:avLst/>
            </a:prstGeom>
            <a:noFill/>
          </p:spPr>
          <p:txBody>
            <a:bodyPr wrap="none" rtlCol="0">
              <a:spAutoFit/>
            </a:bodyPr>
            <a:lstStyle/>
            <a:p>
              <a:r>
                <a:rPr lang="en-GB" sz="2400" dirty="0" smtClean="0"/>
                <a:t>Often in iterations!</a:t>
              </a:r>
              <a:endParaRPr lang="en-GB" sz="2400" dirty="0"/>
            </a:p>
          </p:txBody>
        </p:sp>
      </p:grpSp>
      <p:grpSp>
        <p:nvGrpSpPr>
          <p:cNvPr id="17" name="Group 16"/>
          <p:cNvGrpSpPr/>
          <p:nvPr/>
        </p:nvGrpSpPr>
        <p:grpSpPr>
          <a:xfrm>
            <a:off x="2144358" y="2718229"/>
            <a:ext cx="2468880" cy="822960"/>
            <a:chOff x="2144358" y="2718229"/>
            <a:chExt cx="2468880" cy="822960"/>
          </a:xfrm>
        </p:grpSpPr>
        <p:sp>
          <p:nvSpPr>
            <p:cNvPr id="10" name="Chevron 9"/>
            <p:cNvSpPr/>
            <p:nvPr/>
          </p:nvSpPr>
          <p:spPr>
            <a:xfrm>
              <a:off x="3790278" y="2718229"/>
              <a:ext cx="822960" cy="822960"/>
            </a:xfrm>
            <a:prstGeom prst="chevron">
              <a:avLst/>
            </a:prstGeom>
            <a:ln/>
          </p:spPr>
          <p:style>
            <a:lnRef idx="1">
              <a:schemeClr val="accent3"/>
            </a:lnRef>
            <a:fillRef idx="3">
              <a:schemeClr val="accent3"/>
            </a:fillRef>
            <a:effectRef idx="2">
              <a:schemeClr val="accent3"/>
            </a:effectRef>
            <a:fontRef idx="minor">
              <a:schemeClr val="lt1"/>
            </a:fontRef>
          </p:style>
        </p:sp>
        <p:sp>
          <p:nvSpPr>
            <p:cNvPr id="6" name="Chevron 5"/>
            <p:cNvSpPr/>
            <p:nvPr/>
          </p:nvSpPr>
          <p:spPr>
            <a:xfrm>
              <a:off x="2144358" y="2718229"/>
              <a:ext cx="822960" cy="822960"/>
            </a:xfrm>
            <a:prstGeom prst="chevron">
              <a:avLst/>
            </a:prstGeom>
            <a:ln/>
          </p:spPr>
          <p:style>
            <a:lnRef idx="1">
              <a:schemeClr val="accent1"/>
            </a:lnRef>
            <a:fillRef idx="3">
              <a:schemeClr val="accent1"/>
            </a:fillRef>
            <a:effectRef idx="2">
              <a:schemeClr val="accent1"/>
            </a:effectRef>
            <a:fontRef idx="minor">
              <a:schemeClr val="lt1"/>
            </a:fontRef>
          </p:style>
        </p:sp>
        <p:sp>
          <p:nvSpPr>
            <p:cNvPr id="7" name="Chevron 6"/>
            <p:cNvSpPr/>
            <p:nvPr/>
          </p:nvSpPr>
          <p:spPr>
            <a:xfrm>
              <a:off x="2555838" y="2718229"/>
              <a:ext cx="822960" cy="822960"/>
            </a:xfrm>
            <a:prstGeom prst="chevron">
              <a:avLst/>
            </a:prstGeom>
            <a:ln/>
          </p:spPr>
          <p:style>
            <a:lnRef idx="0">
              <a:schemeClr val="accent4"/>
            </a:lnRef>
            <a:fillRef idx="3">
              <a:schemeClr val="accent4"/>
            </a:fillRef>
            <a:effectRef idx="3">
              <a:schemeClr val="accent4"/>
            </a:effectRef>
            <a:fontRef idx="minor">
              <a:schemeClr val="lt1"/>
            </a:fontRef>
          </p:style>
        </p:sp>
        <p:sp>
          <p:nvSpPr>
            <p:cNvPr id="8" name="Chevron 7"/>
            <p:cNvSpPr/>
            <p:nvPr/>
          </p:nvSpPr>
          <p:spPr>
            <a:xfrm>
              <a:off x="2967318" y="2718229"/>
              <a:ext cx="822960" cy="822960"/>
            </a:xfrm>
            <a:prstGeom prst="chevron">
              <a:avLst/>
            </a:prstGeom>
            <a:ln/>
          </p:spPr>
          <p:style>
            <a:lnRef idx="1">
              <a:schemeClr val="accent6"/>
            </a:lnRef>
            <a:fillRef idx="3">
              <a:schemeClr val="accent6"/>
            </a:fillRef>
            <a:effectRef idx="2">
              <a:schemeClr val="accent6"/>
            </a:effectRef>
            <a:fontRef idx="minor">
              <a:schemeClr val="lt1"/>
            </a:fontRef>
          </p:style>
        </p:sp>
        <p:sp>
          <p:nvSpPr>
            <p:cNvPr id="9" name="Chevron 8"/>
            <p:cNvSpPr/>
            <p:nvPr/>
          </p:nvSpPr>
          <p:spPr>
            <a:xfrm>
              <a:off x="3378798" y="2718229"/>
              <a:ext cx="822960" cy="822960"/>
            </a:xfrm>
            <a:prstGeom prst="chevron">
              <a:avLst/>
            </a:prstGeom>
            <a:ln/>
          </p:spPr>
          <p:style>
            <a:lnRef idx="0">
              <a:schemeClr val="accent2"/>
            </a:lnRef>
            <a:fillRef idx="3">
              <a:schemeClr val="accent2"/>
            </a:fillRef>
            <a:effectRef idx="3">
              <a:schemeClr val="accent2"/>
            </a:effectRef>
            <a:fontRef idx="minor">
              <a:schemeClr val="lt1"/>
            </a:fontRef>
          </p:style>
        </p:sp>
      </p:grpSp>
      <p:sp>
        <p:nvSpPr>
          <p:cNvPr id="4" name="Rounded Rectangle 3"/>
          <p:cNvSpPr/>
          <p:nvPr/>
        </p:nvSpPr>
        <p:spPr>
          <a:xfrm>
            <a:off x="5061071" y="2686419"/>
            <a:ext cx="879290" cy="85477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9" accel="50000" decel="5000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0-#ppt_w/2"/>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par>
                                <p:cTn id="13" presetID="2" presetClass="entr" presetSubtype="2" accel="50000" decel="5000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accel="50000" decel="5000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Development in teams</a:t>
            </a:r>
            <a:endParaRPr lang="en-GB" dirty="0"/>
          </a:p>
        </p:txBody>
      </p:sp>
      <p:cxnSp>
        <p:nvCxnSpPr>
          <p:cNvPr id="15" name="Straight Connector 14"/>
          <p:cNvCxnSpPr/>
          <p:nvPr/>
        </p:nvCxnSpPr>
        <p:spPr>
          <a:xfrm rot="5400000" flipH="1" flipV="1">
            <a:off x="1001532" y="3568545"/>
            <a:ext cx="3913387" cy="1588"/>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rot="20768452">
            <a:off x="-36764" y="432648"/>
            <a:ext cx="3675981" cy="523220"/>
          </a:xfrm>
          <a:prstGeom prst="rect">
            <a:avLst/>
          </a:prstGeom>
          <a:noFill/>
        </p:spPr>
        <p:txBody>
          <a:bodyPr wrap="none" rtlCol="0">
            <a:spAutoFit/>
          </a:bodyPr>
          <a:lstStyle/>
          <a:p>
            <a:r>
              <a:rPr lang="en-GB" sz="2800" dirty="0" smtClean="0">
                <a:solidFill>
                  <a:srgbClr val="FF6600"/>
                </a:solidFill>
              </a:rPr>
              <a:t>OBS! JUST EXAMPLES!</a:t>
            </a:r>
            <a:endParaRPr lang="en-GB" sz="2800" dirty="0">
              <a:solidFill>
                <a:srgbClr val="FF6600"/>
              </a:solidFill>
            </a:endParaRPr>
          </a:p>
        </p:txBody>
      </p:sp>
      <p:cxnSp>
        <p:nvCxnSpPr>
          <p:cNvPr id="22" name="Straight Connector 21"/>
          <p:cNvCxnSpPr/>
          <p:nvPr/>
        </p:nvCxnSpPr>
        <p:spPr>
          <a:xfrm rot="5400000" flipH="1" flipV="1">
            <a:off x="4085943" y="3568546"/>
            <a:ext cx="3913387" cy="1588"/>
          </a:xfrm>
          <a:prstGeom prst="line">
            <a:avLst/>
          </a:prstGeom>
        </p:spPr>
        <p:style>
          <a:lnRef idx="2">
            <a:schemeClr val="accent1"/>
          </a:lnRef>
          <a:fillRef idx="0">
            <a:schemeClr val="accent1"/>
          </a:fillRef>
          <a:effectRef idx="1">
            <a:schemeClr val="accent1"/>
          </a:effectRef>
          <a:fontRef idx="minor">
            <a:schemeClr val="tx1"/>
          </a:fontRef>
        </p:style>
      </p:cxnSp>
      <p:grpSp>
        <p:nvGrpSpPr>
          <p:cNvPr id="28" name="Group 27"/>
          <p:cNvGrpSpPr/>
          <p:nvPr/>
        </p:nvGrpSpPr>
        <p:grpSpPr>
          <a:xfrm>
            <a:off x="900411" y="1611851"/>
            <a:ext cx="7223270" cy="573917"/>
            <a:chOff x="900411" y="1611851"/>
            <a:chExt cx="7223270" cy="573917"/>
          </a:xfrm>
        </p:grpSpPr>
        <p:sp>
          <p:nvSpPr>
            <p:cNvPr id="4" name="Smiley Face 3"/>
            <p:cNvSpPr/>
            <p:nvPr/>
          </p:nvSpPr>
          <p:spPr>
            <a:xfrm>
              <a:off x="900411" y="1611851"/>
              <a:ext cx="573917" cy="573917"/>
            </a:xfrm>
            <a:prstGeom prst="smileyFace">
              <a:avLst/>
            </a:prstGeom>
            <a:ln>
              <a:solidFill>
                <a:schemeClr val="bg2"/>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p>
          </p:txBody>
        </p:sp>
        <p:sp>
          <p:nvSpPr>
            <p:cNvPr id="16" name="TextBox 15"/>
            <p:cNvSpPr txBox="1"/>
            <p:nvPr/>
          </p:nvSpPr>
          <p:spPr>
            <a:xfrm>
              <a:off x="3150805" y="1611851"/>
              <a:ext cx="2081018" cy="523220"/>
            </a:xfrm>
            <a:prstGeom prst="rect">
              <a:avLst/>
            </a:prstGeom>
            <a:noFill/>
          </p:spPr>
          <p:txBody>
            <a:bodyPr wrap="none" rtlCol="0">
              <a:spAutoFit/>
            </a:bodyPr>
            <a:lstStyle/>
            <a:p>
              <a:r>
                <a:rPr lang="en-GB" sz="2800" dirty="0" smtClean="0"/>
                <a:t>10.000+ LOC</a:t>
              </a:r>
              <a:endParaRPr lang="en-GB" sz="2800" dirty="0"/>
            </a:p>
          </p:txBody>
        </p:sp>
        <p:sp>
          <p:nvSpPr>
            <p:cNvPr id="23" name="TextBox 22"/>
            <p:cNvSpPr txBox="1"/>
            <p:nvPr/>
          </p:nvSpPr>
          <p:spPr>
            <a:xfrm>
              <a:off x="6412430" y="1612646"/>
              <a:ext cx="1711251" cy="523220"/>
            </a:xfrm>
            <a:prstGeom prst="rect">
              <a:avLst/>
            </a:prstGeom>
            <a:noFill/>
          </p:spPr>
          <p:txBody>
            <a:bodyPr wrap="none" rtlCol="0">
              <a:spAutoFit/>
            </a:bodyPr>
            <a:lstStyle/>
            <a:p>
              <a:r>
                <a:rPr lang="en-GB" sz="2800" dirty="0" smtClean="0"/>
                <a:t>Developer</a:t>
              </a:r>
              <a:endParaRPr lang="en-GB" sz="2800" dirty="0"/>
            </a:p>
          </p:txBody>
        </p:sp>
      </p:grpSp>
      <p:grpSp>
        <p:nvGrpSpPr>
          <p:cNvPr id="29" name="Group 28"/>
          <p:cNvGrpSpPr/>
          <p:nvPr/>
        </p:nvGrpSpPr>
        <p:grpSpPr>
          <a:xfrm>
            <a:off x="900411" y="2496911"/>
            <a:ext cx="7368442" cy="573917"/>
            <a:chOff x="900411" y="2496911"/>
            <a:chExt cx="7368442" cy="573917"/>
          </a:xfrm>
        </p:grpSpPr>
        <p:sp>
          <p:nvSpPr>
            <p:cNvPr id="6" name="Smiley Face 5"/>
            <p:cNvSpPr/>
            <p:nvPr/>
          </p:nvSpPr>
          <p:spPr>
            <a:xfrm>
              <a:off x="900411" y="2496911"/>
              <a:ext cx="573917" cy="573917"/>
            </a:xfrm>
            <a:prstGeom prst="smileyFace">
              <a:avLst/>
            </a:prstGeom>
            <a:ln>
              <a:solidFill>
                <a:schemeClr val="bg2"/>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p>
          </p:txBody>
        </p:sp>
        <p:sp>
          <p:nvSpPr>
            <p:cNvPr id="7" name="Smiley Face 6"/>
            <p:cNvSpPr/>
            <p:nvPr/>
          </p:nvSpPr>
          <p:spPr>
            <a:xfrm>
              <a:off x="1626728" y="2496911"/>
              <a:ext cx="573917" cy="573917"/>
            </a:xfrm>
            <a:prstGeom prst="smileyFace">
              <a:avLst/>
            </a:prstGeom>
            <a:ln>
              <a:solidFill>
                <a:schemeClr val="bg2"/>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p>
          </p:txBody>
        </p:sp>
        <p:sp>
          <p:nvSpPr>
            <p:cNvPr id="17" name="TextBox 16"/>
            <p:cNvSpPr txBox="1"/>
            <p:nvPr/>
          </p:nvSpPr>
          <p:spPr>
            <a:xfrm>
              <a:off x="3150805" y="2496911"/>
              <a:ext cx="2085402" cy="523220"/>
            </a:xfrm>
            <a:prstGeom prst="rect">
              <a:avLst/>
            </a:prstGeom>
            <a:noFill/>
          </p:spPr>
          <p:txBody>
            <a:bodyPr wrap="none" rtlCol="0">
              <a:spAutoFit/>
            </a:bodyPr>
            <a:lstStyle/>
            <a:p>
              <a:r>
                <a:rPr lang="en-GB" sz="2800" dirty="0" smtClean="0"/>
                <a:t>50.000+ LOC</a:t>
              </a:r>
              <a:endParaRPr lang="en-GB" sz="2800" dirty="0"/>
            </a:p>
          </p:txBody>
        </p:sp>
        <p:sp>
          <p:nvSpPr>
            <p:cNvPr id="24" name="TextBox 23"/>
            <p:cNvSpPr txBox="1"/>
            <p:nvPr/>
          </p:nvSpPr>
          <p:spPr>
            <a:xfrm>
              <a:off x="6412430" y="2496911"/>
              <a:ext cx="1856423" cy="523220"/>
            </a:xfrm>
            <a:prstGeom prst="rect">
              <a:avLst/>
            </a:prstGeom>
            <a:noFill/>
          </p:spPr>
          <p:txBody>
            <a:bodyPr wrap="none" rtlCol="0">
              <a:spAutoFit/>
            </a:bodyPr>
            <a:lstStyle/>
            <a:p>
              <a:r>
                <a:rPr lang="en-GB" sz="2800" dirty="0" smtClean="0"/>
                <a:t>Developers</a:t>
              </a:r>
              <a:endParaRPr lang="en-GB" sz="2800" dirty="0"/>
            </a:p>
          </p:txBody>
        </p:sp>
      </p:grpSp>
      <p:grpSp>
        <p:nvGrpSpPr>
          <p:cNvPr id="30" name="Group 29"/>
          <p:cNvGrpSpPr/>
          <p:nvPr/>
        </p:nvGrpSpPr>
        <p:grpSpPr>
          <a:xfrm>
            <a:off x="900411" y="3302837"/>
            <a:ext cx="7799750" cy="573917"/>
            <a:chOff x="900411" y="3302837"/>
            <a:chExt cx="7799750" cy="573917"/>
          </a:xfrm>
        </p:grpSpPr>
        <p:sp>
          <p:nvSpPr>
            <p:cNvPr id="8" name="Smiley Face 7"/>
            <p:cNvSpPr/>
            <p:nvPr/>
          </p:nvSpPr>
          <p:spPr>
            <a:xfrm>
              <a:off x="900411" y="3302837"/>
              <a:ext cx="573917" cy="573917"/>
            </a:xfrm>
            <a:prstGeom prst="smileyFace">
              <a:avLst/>
            </a:prstGeom>
            <a:ln>
              <a:solidFill>
                <a:schemeClr val="bg2"/>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p>
          </p:txBody>
        </p:sp>
        <p:sp>
          <p:nvSpPr>
            <p:cNvPr id="11" name="TextBox 10"/>
            <p:cNvSpPr txBox="1"/>
            <p:nvPr/>
          </p:nvSpPr>
          <p:spPr>
            <a:xfrm>
              <a:off x="1680225" y="3353534"/>
              <a:ext cx="520420" cy="523220"/>
            </a:xfrm>
            <a:prstGeom prst="rect">
              <a:avLst/>
            </a:prstGeom>
            <a:noFill/>
          </p:spPr>
          <p:txBody>
            <a:bodyPr wrap="none" rtlCol="0">
              <a:spAutoFit/>
            </a:bodyPr>
            <a:lstStyle/>
            <a:p>
              <a:r>
                <a:rPr lang="en-GB" sz="2800" dirty="0" smtClean="0"/>
                <a:t>x5</a:t>
              </a:r>
              <a:endParaRPr lang="en-GB" sz="2800" dirty="0"/>
            </a:p>
          </p:txBody>
        </p:sp>
        <p:sp>
          <p:nvSpPr>
            <p:cNvPr id="18" name="TextBox 17"/>
            <p:cNvSpPr txBox="1"/>
            <p:nvPr/>
          </p:nvSpPr>
          <p:spPr>
            <a:xfrm>
              <a:off x="3150805" y="3302837"/>
              <a:ext cx="2265464" cy="523220"/>
            </a:xfrm>
            <a:prstGeom prst="rect">
              <a:avLst/>
            </a:prstGeom>
            <a:noFill/>
          </p:spPr>
          <p:txBody>
            <a:bodyPr wrap="none" rtlCol="0">
              <a:spAutoFit/>
            </a:bodyPr>
            <a:lstStyle/>
            <a:p>
              <a:r>
                <a:rPr lang="en-GB" sz="2800" dirty="0" smtClean="0"/>
                <a:t>100.000+ LOC</a:t>
              </a:r>
              <a:endParaRPr lang="en-GB" sz="2800" dirty="0"/>
            </a:p>
          </p:txBody>
        </p:sp>
        <p:sp>
          <p:nvSpPr>
            <p:cNvPr id="25" name="TextBox 24"/>
            <p:cNvSpPr txBox="1"/>
            <p:nvPr/>
          </p:nvSpPr>
          <p:spPr>
            <a:xfrm>
              <a:off x="6412430" y="3302837"/>
              <a:ext cx="2287731" cy="523220"/>
            </a:xfrm>
            <a:prstGeom prst="rect">
              <a:avLst/>
            </a:prstGeom>
            <a:noFill/>
          </p:spPr>
          <p:txBody>
            <a:bodyPr wrap="none" rtlCol="0">
              <a:spAutoFit/>
            </a:bodyPr>
            <a:lstStyle/>
            <a:p>
              <a:r>
                <a:rPr lang="en-GB" sz="2800" dirty="0" smtClean="0"/>
                <a:t>Dev/Arch/Test</a:t>
              </a:r>
              <a:endParaRPr lang="en-GB" sz="2800" dirty="0"/>
            </a:p>
          </p:txBody>
        </p:sp>
      </p:grpSp>
      <p:grpSp>
        <p:nvGrpSpPr>
          <p:cNvPr id="31" name="Group 30"/>
          <p:cNvGrpSpPr/>
          <p:nvPr/>
        </p:nvGrpSpPr>
        <p:grpSpPr>
          <a:xfrm>
            <a:off x="900411" y="4120973"/>
            <a:ext cx="8243589" cy="573917"/>
            <a:chOff x="900411" y="4120973"/>
            <a:chExt cx="8243589" cy="573917"/>
          </a:xfrm>
        </p:grpSpPr>
        <p:sp>
          <p:nvSpPr>
            <p:cNvPr id="9" name="Smiley Face 8"/>
            <p:cNvSpPr/>
            <p:nvPr/>
          </p:nvSpPr>
          <p:spPr>
            <a:xfrm>
              <a:off x="900411" y="4120973"/>
              <a:ext cx="573917" cy="573917"/>
            </a:xfrm>
            <a:prstGeom prst="smileyFace">
              <a:avLst/>
            </a:prstGeom>
            <a:ln>
              <a:solidFill>
                <a:schemeClr val="bg2"/>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p>
          </p:txBody>
        </p:sp>
        <p:sp>
          <p:nvSpPr>
            <p:cNvPr id="12" name="TextBox 11"/>
            <p:cNvSpPr txBox="1"/>
            <p:nvPr/>
          </p:nvSpPr>
          <p:spPr>
            <a:xfrm>
              <a:off x="1626728" y="4171670"/>
              <a:ext cx="697852" cy="523220"/>
            </a:xfrm>
            <a:prstGeom prst="rect">
              <a:avLst/>
            </a:prstGeom>
            <a:noFill/>
          </p:spPr>
          <p:txBody>
            <a:bodyPr wrap="none" rtlCol="0">
              <a:spAutoFit/>
            </a:bodyPr>
            <a:lstStyle/>
            <a:p>
              <a:r>
                <a:rPr lang="en-GB" sz="2800" dirty="0" smtClean="0"/>
                <a:t>x50</a:t>
              </a:r>
              <a:endParaRPr lang="en-GB" sz="2800" dirty="0"/>
            </a:p>
          </p:txBody>
        </p:sp>
        <p:sp>
          <p:nvSpPr>
            <p:cNvPr id="19" name="TextBox 18"/>
            <p:cNvSpPr txBox="1"/>
            <p:nvPr/>
          </p:nvSpPr>
          <p:spPr>
            <a:xfrm>
              <a:off x="3150805" y="4120973"/>
              <a:ext cx="2544762" cy="523220"/>
            </a:xfrm>
            <a:prstGeom prst="rect">
              <a:avLst/>
            </a:prstGeom>
            <a:noFill/>
          </p:spPr>
          <p:txBody>
            <a:bodyPr wrap="none" rtlCol="0">
              <a:spAutoFit/>
            </a:bodyPr>
            <a:lstStyle/>
            <a:p>
              <a:r>
                <a:rPr lang="en-GB" sz="2800" dirty="0" smtClean="0"/>
                <a:t>1.000.000</a:t>
              </a:r>
              <a:r>
                <a:rPr lang="en-GB" sz="2800" dirty="0"/>
                <a:t>+</a:t>
              </a:r>
              <a:r>
                <a:rPr lang="en-GB" sz="2800" dirty="0" smtClean="0"/>
                <a:t> LOC</a:t>
              </a:r>
              <a:endParaRPr lang="en-GB" sz="2800" dirty="0"/>
            </a:p>
          </p:txBody>
        </p:sp>
        <p:sp>
          <p:nvSpPr>
            <p:cNvPr id="26" name="TextBox 25"/>
            <p:cNvSpPr txBox="1"/>
            <p:nvPr/>
          </p:nvSpPr>
          <p:spPr>
            <a:xfrm>
              <a:off x="6347116" y="4171670"/>
              <a:ext cx="2796884" cy="523220"/>
            </a:xfrm>
            <a:prstGeom prst="rect">
              <a:avLst/>
            </a:prstGeom>
            <a:noFill/>
          </p:spPr>
          <p:txBody>
            <a:bodyPr wrap="none" rtlCol="0">
              <a:spAutoFit/>
            </a:bodyPr>
            <a:lstStyle/>
            <a:p>
              <a:r>
                <a:rPr lang="en-GB" sz="2800" dirty="0" smtClean="0"/>
                <a:t>RE/Dev/Arch/Test</a:t>
              </a:r>
              <a:endParaRPr lang="en-GB" sz="2800" dirty="0"/>
            </a:p>
          </p:txBody>
        </p:sp>
      </p:grpSp>
      <p:grpSp>
        <p:nvGrpSpPr>
          <p:cNvPr id="32" name="Group 31"/>
          <p:cNvGrpSpPr/>
          <p:nvPr/>
        </p:nvGrpSpPr>
        <p:grpSpPr>
          <a:xfrm>
            <a:off x="900411" y="4951321"/>
            <a:ext cx="7920025" cy="574713"/>
            <a:chOff x="900411" y="4951321"/>
            <a:chExt cx="7920025" cy="574713"/>
          </a:xfrm>
        </p:grpSpPr>
        <p:sp>
          <p:nvSpPr>
            <p:cNvPr id="10" name="Smiley Face 9"/>
            <p:cNvSpPr/>
            <p:nvPr/>
          </p:nvSpPr>
          <p:spPr>
            <a:xfrm>
              <a:off x="900411" y="4951321"/>
              <a:ext cx="573917" cy="573917"/>
            </a:xfrm>
            <a:prstGeom prst="smileyFace">
              <a:avLst/>
            </a:prstGeom>
            <a:ln>
              <a:solidFill>
                <a:schemeClr val="bg2"/>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GB"/>
            </a:p>
          </p:txBody>
        </p:sp>
        <p:sp>
          <p:nvSpPr>
            <p:cNvPr id="13" name="TextBox 12"/>
            <p:cNvSpPr txBox="1"/>
            <p:nvPr/>
          </p:nvSpPr>
          <p:spPr>
            <a:xfrm>
              <a:off x="1680225" y="5002018"/>
              <a:ext cx="1112679" cy="523220"/>
            </a:xfrm>
            <a:prstGeom prst="rect">
              <a:avLst/>
            </a:prstGeom>
            <a:noFill/>
          </p:spPr>
          <p:txBody>
            <a:bodyPr wrap="none" rtlCol="0">
              <a:spAutoFit/>
            </a:bodyPr>
            <a:lstStyle/>
            <a:p>
              <a:r>
                <a:rPr lang="en-GB" sz="2800" dirty="0" smtClean="0"/>
                <a:t>X500+</a:t>
              </a:r>
              <a:endParaRPr lang="en-GB" sz="2800" dirty="0"/>
            </a:p>
          </p:txBody>
        </p:sp>
        <p:sp>
          <p:nvSpPr>
            <p:cNvPr id="20" name="TextBox 19"/>
            <p:cNvSpPr txBox="1"/>
            <p:nvPr/>
          </p:nvSpPr>
          <p:spPr>
            <a:xfrm>
              <a:off x="3150805" y="5002813"/>
              <a:ext cx="2891036" cy="523220"/>
            </a:xfrm>
            <a:prstGeom prst="rect">
              <a:avLst/>
            </a:prstGeom>
            <a:noFill/>
          </p:spPr>
          <p:txBody>
            <a:bodyPr wrap="none" rtlCol="0">
              <a:spAutoFit/>
            </a:bodyPr>
            <a:lstStyle/>
            <a:p>
              <a:r>
                <a:rPr lang="en-GB" sz="2800" dirty="0" smtClean="0"/>
                <a:t> Many million LOC</a:t>
              </a:r>
              <a:endParaRPr lang="en-GB" sz="2800" dirty="0"/>
            </a:p>
          </p:txBody>
        </p:sp>
        <p:sp>
          <p:nvSpPr>
            <p:cNvPr id="27" name="TextBox 26"/>
            <p:cNvSpPr txBox="1"/>
            <p:nvPr/>
          </p:nvSpPr>
          <p:spPr>
            <a:xfrm>
              <a:off x="6412430" y="5002814"/>
              <a:ext cx="2408006" cy="523220"/>
            </a:xfrm>
            <a:prstGeom prst="rect">
              <a:avLst/>
            </a:prstGeom>
            <a:noFill/>
          </p:spPr>
          <p:txBody>
            <a:bodyPr wrap="none" rtlCol="0">
              <a:spAutoFit/>
            </a:bodyPr>
            <a:lstStyle/>
            <a:p>
              <a:r>
                <a:rPr lang="en-GB" sz="2800" dirty="0" smtClean="0"/>
                <a:t>Massive organ.</a:t>
              </a:r>
              <a:endParaRPr lang="en-GB" sz="2800" dirty="0"/>
            </a:p>
          </p:txBody>
        </p:sp>
      </p:grpSp>
      <p:sp>
        <p:nvSpPr>
          <p:cNvPr id="33" name="Rounded Rectangle 32"/>
          <p:cNvSpPr/>
          <p:nvPr/>
        </p:nvSpPr>
        <p:spPr>
          <a:xfrm>
            <a:off x="354158" y="5605050"/>
            <a:ext cx="8466278" cy="94004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4400" dirty="0" smtClean="0"/>
              <a:t>Organizations need processes</a:t>
            </a:r>
            <a:endParaRPr lang="en-GB" sz="44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accel="50000" decel="5000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ppt_x"/>
                                          </p:val>
                                        </p:tav>
                                        <p:tav tm="100000">
                                          <p:val>
                                            <p:strVal val="#ppt_x"/>
                                          </p:val>
                                        </p:tav>
                                      </p:tavLst>
                                    </p:anim>
                                    <p:anim calcmode="lin" valueType="num">
                                      <p:cBhvr additive="base">
                                        <p:cTn id="1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accel="50000" decel="5000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accel="50000" decel="50000"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ppt_x"/>
                                          </p:val>
                                        </p:tav>
                                        <p:tav tm="100000">
                                          <p:val>
                                            <p:strVal val="#ppt_x"/>
                                          </p:val>
                                        </p:tav>
                                      </p:tavLst>
                                    </p:anim>
                                    <p:anim calcmode="lin" valueType="num">
                                      <p:cBhvr additive="base">
                                        <p:cTn id="2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accel="50000" decel="5000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ppt_x"/>
                                          </p:val>
                                        </p:tav>
                                        <p:tav tm="100000">
                                          <p:val>
                                            <p:strVal val="#ppt_x"/>
                                          </p:val>
                                        </p:tav>
                                      </p:tavLst>
                                    </p:anim>
                                    <p:anim calcmode="lin" valueType="num">
                                      <p:cBhvr additive="base">
                                        <p:cTn id="3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accel="50000" decel="5000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additive="base">
                                        <p:cTn id="37" dur="500" fill="hold"/>
                                        <p:tgtEl>
                                          <p:spTgt spid="33"/>
                                        </p:tgtEl>
                                        <p:attrNameLst>
                                          <p:attrName>ppt_x</p:attrName>
                                        </p:attrNameLst>
                                      </p:cBhvr>
                                      <p:tavLst>
                                        <p:tav tm="0">
                                          <p:val>
                                            <p:strVal val="#ppt_x"/>
                                          </p:val>
                                        </p:tav>
                                        <p:tav tm="100000">
                                          <p:val>
                                            <p:strVal val="#ppt_x"/>
                                          </p:val>
                                        </p:tav>
                                      </p:tavLst>
                                    </p:anim>
                                    <p:anim calcmode="lin" valueType="num">
                                      <p:cBhvr additive="base">
                                        <p:cTn id="3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Motivation for Software engineering</a:t>
            </a:r>
            <a:endParaRPr lang="en-US" dirty="0"/>
          </a:p>
        </p:txBody>
      </p:sp>
      <p:sp>
        <p:nvSpPr>
          <p:cNvPr id="6" name="Content Placeholder 5"/>
          <p:cNvSpPr>
            <a:spLocks noGrp="1"/>
          </p:cNvSpPr>
          <p:nvPr>
            <p:ph sz="half" idx="1"/>
          </p:nvPr>
        </p:nvSpPr>
        <p:spPr/>
        <p:txBody>
          <a:bodyPr>
            <a:normAutofit fontScale="92500"/>
          </a:bodyPr>
          <a:lstStyle/>
          <a:p>
            <a:r>
              <a:rPr lang="en-US" dirty="0" smtClean="0"/>
              <a:t>What is the “Software crisis”?</a:t>
            </a:r>
          </a:p>
          <a:p>
            <a:endParaRPr lang="en-US" dirty="0" smtClean="0"/>
          </a:p>
          <a:p>
            <a:pPr lvl="1"/>
            <a:r>
              <a:rPr lang="en-US" dirty="0" smtClean="0"/>
              <a:t>Software development inefficient</a:t>
            </a:r>
          </a:p>
          <a:p>
            <a:pPr lvl="1"/>
            <a:r>
              <a:rPr lang="en-US" dirty="0" smtClean="0"/>
              <a:t>Software does not meet requirements</a:t>
            </a:r>
          </a:p>
          <a:p>
            <a:pPr lvl="1"/>
            <a:r>
              <a:rPr lang="en-US" dirty="0" smtClean="0"/>
              <a:t>Projects over time/budget</a:t>
            </a:r>
          </a:p>
          <a:p>
            <a:pPr lvl="1"/>
            <a:r>
              <a:rPr lang="en-US" dirty="0" smtClean="0"/>
              <a:t>Projects were unmanageable and software unmaintainable</a:t>
            </a:r>
            <a:endParaRPr lang="en-US" dirty="0"/>
          </a:p>
        </p:txBody>
      </p:sp>
      <p:sp>
        <p:nvSpPr>
          <p:cNvPr id="7" name="Content Placeholder 6"/>
          <p:cNvSpPr>
            <a:spLocks noGrp="1"/>
          </p:cNvSpPr>
          <p:nvPr>
            <p:ph sz="half" idx="2"/>
          </p:nvPr>
        </p:nvSpPr>
        <p:spPr/>
        <p:txBody>
          <a:bodyPr>
            <a:normAutofit fontScale="92500"/>
          </a:bodyPr>
          <a:lstStyle/>
          <a:p>
            <a:r>
              <a:rPr lang="en-US" dirty="0" smtClean="0"/>
              <a:t>What can be done about it?</a:t>
            </a:r>
          </a:p>
          <a:p>
            <a:pPr marL="0" indent="0">
              <a:buNone/>
            </a:pPr>
            <a:endParaRPr lang="en-US" dirty="0" smtClean="0">
              <a:sym typeface="Wingdings"/>
            </a:endParaRPr>
          </a:p>
          <a:p>
            <a:pPr>
              <a:buFont typeface="Wingdings" charset="0"/>
              <a:buChar char="à"/>
            </a:pPr>
            <a:r>
              <a:rPr lang="en-US" dirty="0" smtClean="0"/>
              <a:t>Software Engineering</a:t>
            </a:r>
          </a:p>
          <a:p>
            <a:pPr lvl="1"/>
            <a:r>
              <a:rPr lang="en-US" dirty="0" smtClean="0"/>
              <a:t>Application of engineering to Software</a:t>
            </a:r>
          </a:p>
          <a:p>
            <a:pPr lvl="1"/>
            <a:r>
              <a:rPr lang="en-US" dirty="0" smtClean="0"/>
              <a:t>Systematic, disciplined, quantifiable approach to the development, operation, and maintenance of software</a:t>
            </a:r>
          </a:p>
          <a:p>
            <a:pPr lvl="1"/>
            <a:r>
              <a:rPr lang="en-US" dirty="0" smtClean="0"/>
              <a:t>Assure quality of process and product</a:t>
            </a:r>
            <a:endParaRPr lang="en-US" dirty="0"/>
          </a:p>
        </p:txBody>
      </p:sp>
    </p:spTree>
    <p:extLst>
      <p:ext uri="{BB962C8B-B14F-4D97-AF65-F5344CB8AC3E}">
        <p14:creationId xmlns:p14="http://schemas.microsoft.com/office/powerpoint/2010/main" val="34710391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 calcmode="lin" valueType="num">
                                      <p:cBhvr additive="base">
                                        <p:cTn id="11"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6">
                                            <p:txEl>
                                              <p:pRg st="2" end="2"/>
                                            </p:txEl>
                                          </p:spTgt>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 calcmode="lin" valueType="num">
                                      <p:cBhvr additive="base">
                                        <p:cTn id="15" dur="500" fill="hold"/>
                                        <p:tgtEl>
                                          <p:spTgt spid="6">
                                            <p:txEl>
                                              <p:pRg st="3" end="3"/>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6">
                                            <p:txEl>
                                              <p:pRg st="3" end="3"/>
                                            </p:txEl>
                                          </p:spTgt>
                                        </p:tgtEl>
                                        <p:attrNameLst>
                                          <p:attrName>ppt_y</p:attrName>
                                        </p:attrNameLst>
                                      </p:cBhvr>
                                      <p:tavLst>
                                        <p:tav tm="0">
                                          <p:val>
                                            <p:strVal val="#ppt_y"/>
                                          </p:val>
                                        </p:tav>
                                        <p:tav tm="100000">
                                          <p:val>
                                            <p:strVal val="#ppt_y"/>
                                          </p:val>
                                        </p:tav>
                                      </p:tavLst>
                                    </p:anim>
                                  </p:childTnLst>
                                </p:cTn>
                              </p:par>
                              <p:par>
                                <p:cTn id="17" presetID="2" presetClass="entr" presetSubtype="8" accel="50000" decel="5000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 calcmode="lin" valueType="num">
                                      <p:cBhvr additive="base">
                                        <p:cTn id="19" dur="500" fill="hold"/>
                                        <p:tgtEl>
                                          <p:spTgt spid="6">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
                                            <p:txEl>
                                              <p:pRg st="4" end="4"/>
                                            </p:txEl>
                                          </p:spTgt>
                                        </p:tgtEl>
                                        <p:attrNameLst>
                                          <p:attrName>ppt_y</p:attrName>
                                        </p:attrNameLst>
                                      </p:cBhvr>
                                      <p:tavLst>
                                        <p:tav tm="0">
                                          <p:val>
                                            <p:strVal val="#ppt_y"/>
                                          </p:val>
                                        </p:tav>
                                        <p:tav tm="100000">
                                          <p:val>
                                            <p:strVal val="#ppt_y"/>
                                          </p:val>
                                        </p:tav>
                                      </p:tavLst>
                                    </p:anim>
                                  </p:childTnLst>
                                </p:cTn>
                              </p:par>
                              <p:par>
                                <p:cTn id="21" presetID="2" presetClass="entr" presetSubtype="8" accel="50000" decel="50000" fill="hold" grpId="0"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 calcmode="lin" valueType="num">
                                      <p:cBhvr additive="base">
                                        <p:cTn id="23" dur="500" fill="hold"/>
                                        <p:tgtEl>
                                          <p:spTgt spid="6">
                                            <p:txEl>
                                              <p:pRg st="5" end="5"/>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6">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accel="50000" decel="50000" fill="hold" grpId="0" nodeType="clickEffect">
                                  <p:stCondLst>
                                    <p:cond delay="0"/>
                                  </p:stCondLst>
                                  <p:childTnLst>
                                    <p:set>
                                      <p:cBhvr>
                                        <p:cTn id="28" dur="1" fill="hold">
                                          <p:stCondLst>
                                            <p:cond delay="0"/>
                                          </p:stCondLst>
                                        </p:cTn>
                                        <p:tgtEl>
                                          <p:spTgt spid="7">
                                            <p:txEl>
                                              <p:pRg st="0" end="0"/>
                                            </p:txEl>
                                          </p:spTgt>
                                        </p:tgtEl>
                                        <p:attrNameLst>
                                          <p:attrName>style.visibility</p:attrName>
                                        </p:attrNameLst>
                                      </p:cBhvr>
                                      <p:to>
                                        <p:strVal val="visible"/>
                                      </p:to>
                                    </p:set>
                                    <p:anim calcmode="lin" valueType="num">
                                      <p:cBhvr additive="base">
                                        <p:cTn id="29"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accel="50000" decel="50000" fill="hold" grpId="0" nodeType="clickEffect">
                                  <p:stCondLst>
                                    <p:cond delay="0"/>
                                  </p:stCondLst>
                                  <p:childTnLst>
                                    <p:set>
                                      <p:cBhvr>
                                        <p:cTn id="34" dur="1" fill="hold">
                                          <p:stCondLst>
                                            <p:cond delay="0"/>
                                          </p:stCondLst>
                                        </p:cTn>
                                        <p:tgtEl>
                                          <p:spTgt spid="7">
                                            <p:txEl>
                                              <p:pRg st="2" end="2"/>
                                            </p:txEl>
                                          </p:spTgt>
                                        </p:tgtEl>
                                        <p:attrNameLst>
                                          <p:attrName>style.visibility</p:attrName>
                                        </p:attrNameLst>
                                      </p:cBhvr>
                                      <p:to>
                                        <p:strVal val="visible"/>
                                      </p:to>
                                    </p:set>
                                    <p:anim calcmode="lin" valueType="num">
                                      <p:cBhvr additive="base">
                                        <p:cTn id="35" dur="5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7">
                                            <p:txEl>
                                              <p:pRg st="2" end="2"/>
                                            </p:txEl>
                                          </p:spTgt>
                                        </p:tgtEl>
                                        <p:attrNameLst>
                                          <p:attrName>ppt_y</p:attrName>
                                        </p:attrNameLst>
                                      </p:cBhvr>
                                      <p:tavLst>
                                        <p:tav tm="0">
                                          <p:val>
                                            <p:strVal val="#ppt_y"/>
                                          </p:val>
                                        </p:tav>
                                        <p:tav tm="100000">
                                          <p:val>
                                            <p:strVal val="#ppt_y"/>
                                          </p:val>
                                        </p:tav>
                                      </p:tavLst>
                                    </p:anim>
                                  </p:childTnLst>
                                </p:cTn>
                              </p:par>
                              <p:par>
                                <p:cTn id="37" presetID="2" presetClass="entr" presetSubtype="8" accel="50000" decel="50000" fill="hold" grpId="0" nodeType="withEffect">
                                  <p:stCondLst>
                                    <p:cond delay="0"/>
                                  </p:stCondLst>
                                  <p:childTnLst>
                                    <p:set>
                                      <p:cBhvr>
                                        <p:cTn id="38" dur="1" fill="hold">
                                          <p:stCondLst>
                                            <p:cond delay="0"/>
                                          </p:stCondLst>
                                        </p:cTn>
                                        <p:tgtEl>
                                          <p:spTgt spid="7">
                                            <p:txEl>
                                              <p:pRg st="3" end="3"/>
                                            </p:txEl>
                                          </p:spTgt>
                                        </p:tgtEl>
                                        <p:attrNameLst>
                                          <p:attrName>style.visibility</p:attrName>
                                        </p:attrNameLst>
                                      </p:cBhvr>
                                      <p:to>
                                        <p:strVal val="visible"/>
                                      </p:to>
                                    </p:set>
                                    <p:anim calcmode="lin" valueType="num">
                                      <p:cBhvr additive="base">
                                        <p:cTn id="39" dur="5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7">
                                            <p:txEl>
                                              <p:pRg st="3" end="3"/>
                                            </p:txEl>
                                          </p:spTgt>
                                        </p:tgtEl>
                                        <p:attrNameLst>
                                          <p:attrName>ppt_y</p:attrName>
                                        </p:attrNameLst>
                                      </p:cBhvr>
                                      <p:tavLst>
                                        <p:tav tm="0">
                                          <p:val>
                                            <p:strVal val="#ppt_y"/>
                                          </p:val>
                                        </p:tav>
                                        <p:tav tm="100000">
                                          <p:val>
                                            <p:strVal val="#ppt_y"/>
                                          </p:val>
                                        </p:tav>
                                      </p:tavLst>
                                    </p:anim>
                                  </p:childTnLst>
                                </p:cTn>
                              </p:par>
                              <p:par>
                                <p:cTn id="41" presetID="2" presetClass="entr" presetSubtype="8" accel="50000" decel="50000" fill="hold" grpId="0" nodeType="withEffect">
                                  <p:stCondLst>
                                    <p:cond delay="0"/>
                                  </p:stCondLst>
                                  <p:childTnLst>
                                    <p:set>
                                      <p:cBhvr>
                                        <p:cTn id="42" dur="1" fill="hold">
                                          <p:stCondLst>
                                            <p:cond delay="0"/>
                                          </p:stCondLst>
                                        </p:cTn>
                                        <p:tgtEl>
                                          <p:spTgt spid="7">
                                            <p:txEl>
                                              <p:pRg st="4" end="4"/>
                                            </p:txEl>
                                          </p:spTgt>
                                        </p:tgtEl>
                                        <p:attrNameLst>
                                          <p:attrName>style.visibility</p:attrName>
                                        </p:attrNameLst>
                                      </p:cBhvr>
                                      <p:to>
                                        <p:strVal val="visible"/>
                                      </p:to>
                                    </p:set>
                                    <p:anim calcmode="lin" valueType="num">
                                      <p:cBhvr additive="base">
                                        <p:cTn id="43" dur="5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7">
                                            <p:txEl>
                                              <p:pRg st="4" end="4"/>
                                            </p:txEl>
                                          </p:spTgt>
                                        </p:tgtEl>
                                        <p:attrNameLst>
                                          <p:attrName>ppt_y</p:attrName>
                                        </p:attrNameLst>
                                      </p:cBhvr>
                                      <p:tavLst>
                                        <p:tav tm="0">
                                          <p:val>
                                            <p:strVal val="#ppt_y"/>
                                          </p:val>
                                        </p:tav>
                                        <p:tav tm="100000">
                                          <p:val>
                                            <p:strVal val="#ppt_y"/>
                                          </p:val>
                                        </p:tav>
                                      </p:tavLst>
                                    </p:anim>
                                  </p:childTnLst>
                                </p:cTn>
                              </p:par>
                              <p:par>
                                <p:cTn id="45" presetID="2" presetClass="entr" presetSubtype="8" accel="50000" decel="50000" fill="hold" grpId="0" nodeType="withEffect">
                                  <p:stCondLst>
                                    <p:cond delay="0"/>
                                  </p:stCondLst>
                                  <p:childTnLst>
                                    <p:set>
                                      <p:cBhvr>
                                        <p:cTn id="46" dur="1" fill="hold">
                                          <p:stCondLst>
                                            <p:cond delay="0"/>
                                          </p:stCondLst>
                                        </p:cTn>
                                        <p:tgtEl>
                                          <p:spTgt spid="7">
                                            <p:txEl>
                                              <p:pRg st="5" end="5"/>
                                            </p:txEl>
                                          </p:spTgt>
                                        </p:tgtEl>
                                        <p:attrNameLst>
                                          <p:attrName>style.visibility</p:attrName>
                                        </p:attrNameLst>
                                      </p:cBhvr>
                                      <p:to>
                                        <p:strVal val="visible"/>
                                      </p:to>
                                    </p:set>
                                    <p:anim calcmode="lin" valueType="num">
                                      <p:cBhvr additive="base">
                                        <p:cTn id="47" dur="500" fill="hold"/>
                                        <p:tgtEl>
                                          <p:spTgt spid="7">
                                            <p:txEl>
                                              <p:pRg st="5" end="5"/>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7">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Introductions</a:t>
            </a:r>
            <a:endParaRPr lang="en-GB" dirty="0"/>
          </a:p>
        </p:txBody>
      </p:sp>
      <p:sp>
        <p:nvSpPr>
          <p:cNvPr id="3" name="Content Placeholder 2"/>
          <p:cNvSpPr>
            <a:spLocks noGrp="1"/>
          </p:cNvSpPr>
          <p:nvPr>
            <p:ph idx="1"/>
          </p:nvPr>
        </p:nvSpPr>
        <p:spPr>
          <a:xfrm>
            <a:off x="1941763" y="1600200"/>
            <a:ext cx="6555589" cy="4639235"/>
          </a:xfrm>
        </p:spPr>
        <p:txBody>
          <a:bodyPr>
            <a:normAutofit/>
          </a:bodyPr>
          <a:lstStyle/>
          <a:p>
            <a:r>
              <a:rPr lang="en-GB" dirty="0" smtClean="0"/>
              <a:t>Currently on a conference. Will introduce himself when he gets back!</a:t>
            </a:r>
          </a:p>
          <a:p>
            <a:endParaRPr lang="en-GB" dirty="0" smtClean="0"/>
          </a:p>
          <a:p>
            <a:r>
              <a:rPr lang="en-GB" dirty="0" smtClean="0"/>
              <a:t>Research: </a:t>
            </a:r>
          </a:p>
          <a:p>
            <a:pPr lvl="1"/>
            <a:r>
              <a:rPr lang="en-GB" dirty="0" smtClean="0"/>
              <a:t>Requirements Engineering</a:t>
            </a:r>
          </a:p>
          <a:p>
            <a:pPr lvl="1"/>
            <a:r>
              <a:rPr lang="en-GB" dirty="0" smtClean="0"/>
              <a:t>Agile methods</a:t>
            </a:r>
          </a:p>
          <a:p>
            <a:pPr lvl="1"/>
            <a:r>
              <a:rPr lang="en-GB" dirty="0" smtClean="0"/>
              <a:t>RE and Project Management</a:t>
            </a:r>
          </a:p>
          <a:p>
            <a:pPr lvl="1"/>
            <a:r>
              <a:rPr lang="en-GB" dirty="0" smtClean="0"/>
              <a:t>Experience and Knowledge Management</a:t>
            </a:r>
          </a:p>
        </p:txBody>
      </p:sp>
      <p:pic>
        <p:nvPicPr>
          <p:cNvPr id="4" name="Picture 3" descr="eric-profile-square.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56459" y="1600200"/>
            <a:ext cx="1511280" cy="1508761"/>
          </a:xfrm>
          <a:prstGeom prst="rect">
            <a:avLst/>
          </a:prstGeom>
        </p:spPr>
      </p:pic>
      <p:sp>
        <p:nvSpPr>
          <p:cNvPr id="5" name="TextBox 4"/>
          <p:cNvSpPr txBox="1"/>
          <p:nvPr/>
        </p:nvSpPr>
        <p:spPr>
          <a:xfrm>
            <a:off x="366367" y="3075670"/>
            <a:ext cx="1270751" cy="369332"/>
          </a:xfrm>
          <a:prstGeom prst="rect">
            <a:avLst/>
          </a:prstGeom>
          <a:noFill/>
        </p:spPr>
        <p:txBody>
          <a:bodyPr wrap="none" rtlCol="0">
            <a:spAutoFit/>
          </a:bodyPr>
          <a:lstStyle/>
          <a:p>
            <a:r>
              <a:rPr lang="en-GB" dirty="0" smtClean="0"/>
              <a:t>Eric </a:t>
            </a:r>
            <a:r>
              <a:rPr lang="en-GB" dirty="0" err="1" smtClean="0"/>
              <a:t>Knauss</a:t>
            </a:r>
            <a:endParaRPr lang="en-GB"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ppt_y"/>
                                          </p:val>
                                        </p:tav>
                                        <p:tav tm="100000">
                                          <p:val>
                                            <p:strVal val="#ppt_y"/>
                                          </p:val>
                                        </p:tav>
                                      </p:tavLst>
                                    </p:anim>
                                  </p:childTnLst>
                                </p:cTn>
                              </p:par>
                              <p:par>
                                <p:cTn id="17" presetID="2" presetClass="entr" presetSubtype="8" accel="50000" decel="5000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ppt_y"/>
                                          </p:val>
                                        </p:tav>
                                        <p:tav tm="100000">
                                          <p:val>
                                            <p:strVal val="#ppt_y"/>
                                          </p:val>
                                        </p:tav>
                                      </p:tavLst>
                                    </p:anim>
                                  </p:childTnLst>
                                </p:cTn>
                              </p:par>
                              <p:par>
                                <p:cTn id="21" presetID="2" presetClass="entr" presetSubtype="8" accel="50000" decel="5000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ppt_y"/>
                                          </p:val>
                                        </p:tav>
                                        <p:tav tm="100000">
                                          <p:val>
                                            <p:strVal val="#ppt_y"/>
                                          </p:val>
                                        </p:tav>
                                      </p:tavLst>
                                    </p:anim>
                                  </p:childTnLst>
                                </p:cTn>
                              </p:par>
                              <p:par>
                                <p:cTn id="25" presetID="2" presetClass="entr" presetSubtype="8" accel="50000" decel="5000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ppt_y"/>
                                          </p:val>
                                        </p:tav>
                                        <p:tav tm="100000">
                                          <p:val>
                                            <p:strVal val="#ppt_y"/>
                                          </p:val>
                                        </p:tav>
                                      </p:tavLst>
                                    </p:anim>
                                  </p:childTnLst>
                                </p:cTn>
                              </p:par>
                              <p:par>
                                <p:cTn id="29" presetID="2" presetClass="entr" presetSubtype="8" accel="50000" decel="5000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0-#ppt_w/2"/>
                                          </p:val>
                                        </p:tav>
                                        <p:tav tm="100000">
                                          <p:val>
                                            <p:strVal val="#ppt_x"/>
                                          </p:val>
                                        </p:tav>
                                      </p:tavLst>
                                    </p:anim>
                                    <p:anim calcmode="lin" valueType="num">
                                      <p:cBhvr additive="base">
                                        <p:cTn id="32" dur="500" fill="hold"/>
                                        <p:tgtEl>
                                          <p:spTgt spid="4"/>
                                        </p:tgtEl>
                                        <p:attrNameLst>
                                          <p:attrName>ppt_y</p:attrName>
                                        </p:attrNameLst>
                                      </p:cBhvr>
                                      <p:tavLst>
                                        <p:tav tm="0">
                                          <p:val>
                                            <p:strVal val="#ppt_y"/>
                                          </p:val>
                                        </p:tav>
                                        <p:tav tm="100000">
                                          <p:val>
                                            <p:strVal val="#ppt_y"/>
                                          </p:val>
                                        </p:tav>
                                      </p:tavLst>
                                    </p:anim>
                                  </p:childTnLst>
                                </p:cTn>
                              </p:par>
                              <p:par>
                                <p:cTn id="33" presetID="2" presetClass="entr" presetSubtype="8" accel="50000" decel="5000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0-#ppt_w/2"/>
                                          </p:val>
                                        </p:tav>
                                        <p:tav tm="100000">
                                          <p:val>
                                            <p:strVal val="#ppt_x"/>
                                          </p:val>
                                        </p:tav>
                                      </p:tavLst>
                                    </p:anim>
                                    <p:anim calcmode="lin" valueType="num">
                                      <p:cBhvr additive="base">
                                        <p:cTn id="36"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Traditional Software development</a:t>
            </a:r>
            <a:endParaRPr lang="en-US" dirty="0"/>
          </a:p>
        </p:txBody>
      </p:sp>
      <p:sp>
        <p:nvSpPr>
          <p:cNvPr id="3" name="Content Placeholder 2"/>
          <p:cNvSpPr>
            <a:spLocks noGrp="1"/>
          </p:cNvSpPr>
          <p:nvPr>
            <p:ph idx="1"/>
          </p:nvPr>
        </p:nvSpPr>
        <p:spPr/>
        <p:txBody>
          <a:bodyPr/>
          <a:lstStyle/>
          <a:p>
            <a:pPr>
              <a:buNone/>
            </a:pPr>
            <a:r>
              <a:rPr lang="en-US" dirty="0" smtClean="0"/>
              <a:t> </a:t>
            </a:r>
            <a:endParaRPr lang="en-US" dirty="0"/>
          </a:p>
        </p:txBody>
      </p:sp>
      <p:sp>
        <p:nvSpPr>
          <p:cNvPr id="4" name="Rectangle 3"/>
          <p:cNvSpPr/>
          <p:nvPr/>
        </p:nvSpPr>
        <p:spPr>
          <a:xfrm>
            <a:off x="340629" y="2249270"/>
            <a:ext cx="2186955" cy="1632050"/>
          </a:xfrm>
          <a:prstGeom prst="rect">
            <a:avLst/>
          </a:prstGeom>
          <a:gradFill>
            <a:gsLst>
              <a:gs pos="0">
                <a:schemeClr val="accent3">
                  <a:lumMod val="50000"/>
                </a:schemeClr>
              </a:gs>
              <a:gs pos="65000">
                <a:schemeClr val="accent3">
                  <a:lumMod val="75000"/>
                </a:schemeClr>
              </a:gs>
              <a:gs pos="100000">
                <a:schemeClr val="accent3"/>
              </a:gs>
            </a:gsLst>
          </a:gradFill>
          <a:ln>
            <a:noFill/>
          </a:ln>
        </p:spPr>
        <p:style>
          <a:lnRef idx="1">
            <a:schemeClr val="accent1"/>
          </a:lnRef>
          <a:fillRef idx="3">
            <a:schemeClr val="accent1"/>
          </a:fillRef>
          <a:effectRef idx="2">
            <a:schemeClr val="accent1"/>
          </a:effectRef>
          <a:fontRef idx="minor">
            <a:schemeClr val="lt1"/>
          </a:fontRef>
        </p:style>
        <p:txBody>
          <a:bodyPr anchor="ctr" anchorCtr="0"/>
          <a:lstStyle/>
          <a:p>
            <a:pPr algn="ctr"/>
            <a:r>
              <a:rPr lang="en-US" sz="2400" dirty="0" smtClean="0">
                <a:solidFill>
                  <a:schemeClr val="bg1"/>
                </a:solidFill>
              </a:rPr>
              <a:t>Requirements elicitation/Design</a:t>
            </a:r>
            <a:endParaRPr lang="en-US" sz="2400" dirty="0">
              <a:solidFill>
                <a:schemeClr val="bg1"/>
              </a:solidFill>
            </a:endParaRPr>
          </a:p>
        </p:txBody>
      </p:sp>
      <p:sp>
        <p:nvSpPr>
          <p:cNvPr id="5" name="Rectangle 4"/>
          <p:cNvSpPr/>
          <p:nvPr/>
        </p:nvSpPr>
        <p:spPr>
          <a:xfrm>
            <a:off x="3452153" y="2249270"/>
            <a:ext cx="2186955" cy="1632050"/>
          </a:xfrm>
          <a:prstGeom prst="rect">
            <a:avLst/>
          </a:prstGeom>
          <a:gradFill>
            <a:gsLst>
              <a:gs pos="0">
                <a:schemeClr val="accent3">
                  <a:lumMod val="50000"/>
                </a:schemeClr>
              </a:gs>
              <a:gs pos="65000">
                <a:schemeClr val="accent3">
                  <a:lumMod val="75000"/>
                </a:schemeClr>
              </a:gs>
              <a:gs pos="100000">
                <a:schemeClr val="accent3"/>
              </a:gs>
            </a:gsLst>
          </a:gradFill>
          <a:ln>
            <a:noFill/>
          </a:ln>
        </p:spPr>
        <p:style>
          <a:lnRef idx="1">
            <a:schemeClr val="accent1"/>
          </a:lnRef>
          <a:fillRef idx="3">
            <a:schemeClr val="accent1"/>
          </a:fillRef>
          <a:effectRef idx="2">
            <a:schemeClr val="accent1"/>
          </a:effectRef>
          <a:fontRef idx="minor">
            <a:schemeClr val="lt1"/>
          </a:fontRef>
        </p:style>
        <p:txBody>
          <a:bodyPr anchor="ctr" anchorCtr="0"/>
          <a:lstStyle/>
          <a:p>
            <a:pPr algn="ctr"/>
            <a:r>
              <a:rPr lang="en-US" sz="2400" dirty="0" smtClean="0">
                <a:solidFill>
                  <a:srgbClr val="000000"/>
                </a:solidFill>
              </a:rPr>
              <a:t>Development</a:t>
            </a:r>
            <a:endParaRPr lang="en-US" sz="2400" dirty="0">
              <a:solidFill>
                <a:srgbClr val="000000"/>
              </a:solidFill>
            </a:endParaRPr>
          </a:p>
        </p:txBody>
      </p:sp>
      <p:sp>
        <p:nvSpPr>
          <p:cNvPr id="6" name="Rectangle 5"/>
          <p:cNvSpPr/>
          <p:nvPr/>
        </p:nvSpPr>
        <p:spPr>
          <a:xfrm>
            <a:off x="6633210" y="2249270"/>
            <a:ext cx="2186955" cy="1632050"/>
          </a:xfrm>
          <a:prstGeom prst="rect">
            <a:avLst/>
          </a:prstGeom>
          <a:gradFill>
            <a:gsLst>
              <a:gs pos="0">
                <a:schemeClr val="accent3">
                  <a:lumMod val="50000"/>
                </a:schemeClr>
              </a:gs>
              <a:gs pos="65000">
                <a:schemeClr val="accent3">
                  <a:lumMod val="75000"/>
                </a:schemeClr>
              </a:gs>
              <a:gs pos="100000">
                <a:schemeClr val="accent3"/>
              </a:gs>
            </a:gsLst>
          </a:gradFill>
          <a:ln>
            <a:noFill/>
          </a:ln>
        </p:spPr>
        <p:style>
          <a:lnRef idx="1">
            <a:schemeClr val="accent1"/>
          </a:lnRef>
          <a:fillRef idx="3">
            <a:schemeClr val="accent1"/>
          </a:fillRef>
          <a:effectRef idx="2">
            <a:schemeClr val="accent1"/>
          </a:effectRef>
          <a:fontRef idx="minor">
            <a:schemeClr val="lt1"/>
          </a:fontRef>
        </p:style>
        <p:txBody>
          <a:bodyPr anchor="ctr" anchorCtr="0"/>
          <a:lstStyle/>
          <a:p>
            <a:pPr algn="ctr"/>
            <a:r>
              <a:rPr lang="en-US" sz="2400" dirty="0" smtClean="0">
                <a:solidFill>
                  <a:srgbClr val="000000"/>
                </a:solidFill>
              </a:rPr>
              <a:t>Testing/Verification/Validation</a:t>
            </a:r>
            <a:endParaRPr lang="en-US" sz="2400" dirty="0">
              <a:solidFill>
                <a:srgbClr val="000000"/>
              </a:solidFill>
            </a:endParaRPr>
          </a:p>
        </p:txBody>
      </p:sp>
      <p:sp>
        <p:nvSpPr>
          <p:cNvPr id="7" name="Right Arrow 6"/>
          <p:cNvSpPr/>
          <p:nvPr/>
        </p:nvSpPr>
        <p:spPr>
          <a:xfrm>
            <a:off x="2596962" y="2619139"/>
            <a:ext cx="822960" cy="822960"/>
          </a:xfrm>
          <a:prstGeom prst="rightArrow">
            <a:avLst/>
          </a:prstGeom>
          <a:gradFill>
            <a:gsLst>
              <a:gs pos="0">
                <a:schemeClr val="accent3">
                  <a:lumMod val="50000"/>
                </a:schemeClr>
              </a:gs>
              <a:gs pos="65000">
                <a:schemeClr val="accent3">
                  <a:lumMod val="75000"/>
                </a:schemeClr>
              </a:gs>
              <a:gs pos="100000">
                <a:schemeClr val="accent3"/>
              </a:gs>
            </a:gsLst>
          </a:gradFill>
          <a:ln>
            <a:noFill/>
          </a:ln>
        </p:spPr>
        <p:style>
          <a:lnRef idx="1">
            <a:schemeClr val="accent1"/>
          </a:lnRef>
          <a:fillRef idx="3">
            <a:schemeClr val="accent1"/>
          </a:fillRef>
          <a:effectRef idx="2">
            <a:schemeClr val="accent1"/>
          </a:effectRef>
          <a:fontRef idx="minor">
            <a:schemeClr val="lt1"/>
          </a:fontRef>
        </p:style>
      </p:sp>
      <p:sp>
        <p:nvSpPr>
          <p:cNvPr id="8" name="Right Arrow 7"/>
          <p:cNvSpPr/>
          <p:nvPr/>
        </p:nvSpPr>
        <p:spPr>
          <a:xfrm>
            <a:off x="5736270" y="2619139"/>
            <a:ext cx="822960" cy="822960"/>
          </a:xfrm>
          <a:prstGeom prst="rightArrow">
            <a:avLst/>
          </a:prstGeom>
          <a:gradFill>
            <a:gsLst>
              <a:gs pos="0">
                <a:schemeClr val="accent3">
                  <a:lumMod val="50000"/>
                </a:schemeClr>
              </a:gs>
              <a:gs pos="65000">
                <a:schemeClr val="accent3">
                  <a:lumMod val="75000"/>
                </a:schemeClr>
              </a:gs>
              <a:gs pos="100000">
                <a:schemeClr val="accent3"/>
              </a:gs>
            </a:gsLst>
          </a:gradFill>
          <a:ln>
            <a:noFill/>
          </a:ln>
        </p:spPr>
        <p:style>
          <a:lnRef idx="1">
            <a:schemeClr val="accent1"/>
          </a:lnRef>
          <a:fillRef idx="3">
            <a:schemeClr val="accent1"/>
          </a:fillRef>
          <a:effectRef idx="2">
            <a:schemeClr val="accent1"/>
          </a:effectRef>
          <a:fontRef idx="minor">
            <a:schemeClr val="lt1"/>
          </a:fontRef>
        </p:style>
      </p:sp>
      <p:sp>
        <p:nvSpPr>
          <p:cNvPr id="9" name="TextBox 8"/>
          <p:cNvSpPr txBox="1"/>
          <p:nvPr/>
        </p:nvSpPr>
        <p:spPr>
          <a:xfrm>
            <a:off x="340629" y="4117882"/>
            <a:ext cx="2905513" cy="1200329"/>
          </a:xfrm>
          <a:prstGeom prst="rect">
            <a:avLst/>
          </a:prstGeom>
          <a:noFill/>
        </p:spPr>
        <p:txBody>
          <a:bodyPr wrap="none" rtlCol="0">
            <a:spAutoFit/>
          </a:bodyPr>
          <a:lstStyle/>
          <a:p>
            <a:r>
              <a:rPr lang="en-US" dirty="0" smtClean="0"/>
              <a:t>Interviews with customer</a:t>
            </a:r>
          </a:p>
          <a:p>
            <a:r>
              <a:rPr lang="en-US" dirty="0" smtClean="0"/>
              <a:t>Write requirements</a:t>
            </a:r>
          </a:p>
          <a:p>
            <a:r>
              <a:rPr lang="en-US" dirty="0" smtClean="0"/>
              <a:t>Turn requirements into tasks</a:t>
            </a:r>
          </a:p>
          <a:p>
            <a:r>
              <a:rPr lang="en-US" dirty="0" smtClean="0"/>
              <a:t>Model the system</a:t>
            </a:r>
            <a:endParaRPr lang="en-US" dirty="0"/>
          </a:p>
        </p:txBody>
      </p:sp>
      <p:sp>
        <p:nvSpPr>
          <p:cNvPr id="10" name="TextBox 9"/>
          <p:cNvSpPr txBox="1"/>
          <p:nvPr/>
        </p:nvSpPr>
        <p:spPr>
          <a:xfrm>
            <a:off x="3686575" y="4142809"/>
            <a:ext cx="1223074" cy="369332"/>
          </a:xfrm>
          <a:prstGeom prst="rect">
            <a:avLst/>
          </a:prstGeom>
          <a:noFill/>
        </p:spPr>
        <p:txBody>
          <a:bodyPr wrap="none" rtlCol="0">
            <a:spAutoFit/>
          </a:bodyPr>
          <a:lstStyle/>
          <a:p>
            <a:r>
              <a:rPr lang="en-US" dirty="0" smtClean="0"/>
              <a:t>Write code</a:t>
            </a:r>
            <a:endParaRPr lang="en-US" dirty="0"/>
          </a:p>
        </p:txBody>
      </p:sp>
      <p:sp>
        <p:nvSpPr>
          <p:cNvPr id="11" name="TextBox 10"/>
          <p:cNvSpPr txBox="1"/>
          <p:nvPr/>
        </p:nvSpPr>
        <p:spPr>
          <a:xfrm>
            <a:off x="6633210" y="4142809"/>
            <a:ext cx="2028733" cy="1200329"/>
          </a:xfrm>
          <a:prstGeom prst="rect">
            <a:avLst/>
          </a:prstGeom>
          <a:noFill/>
        </p:spPr>
        <p:txBody>
          <a:bodyPr wrap="none" rtlCol="0">
            <a:spAutoFit/>
          </a:bodyPr>
          <a:lstStyle/>
          <a:p>
            <a:r>
              <a:rPr lang="en-US" dirty="0" smtClean="0"/>
              <a:t>Unit testing</a:t>
            </a:r>
          </a:p>
          <a:p>
            <a:r>
              <a:rPr lang="en-US" dirty="0" smtClean="0"/>
              <a:t>Integration testing</a:t>
            </a:r>
          </a:p>
          <a:p>
            <a:r>
              <a:rPr lang="en-US" dirty="0" smtClean="0"/>
              <a:t>System Testing</a:t>
            </a:r>
          </a:p>
          <a:p>
            <a:r>
              <a:rPr lang="en-US" dirty="0" smtClean="0"/>
              <a:t>Acceptance Testing</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accel="50000" decel="5000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8" accel="50000" decel="5000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0-#ppt_w/2"/>
                                          </p:val>
                                        </p:tav>
                                        <p:tav tm="100000">
                                          <p:val>
                                            <p:strVal val="#ppt_x"/>
                                          </p:val>
                                        </p:tav>
                                      </p:tavLst>
                                    </p:anim>
                                    <p:anim calcmode="lin" valueType="num">
                                      <p:cBhvr additive="base">
                                        <p:cTn id="2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accel="50000" decel="5000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0-#ppt_w/2"/>
                                          </p:val>
                                        </p:tav>
                                        <p:tav tm="100000">
                                          <p:val>
                                            <p:strVal val="#ppt_x"/>
                                          </p:val>
                                        </p:tav>
                                      </p:tavLst>
                                    </p:anim>
                                    <p:anim calcmode="lin" valueType="num">
                                      <p:cBhvr additive="base">
                                        <p:cTn id="3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accel="50000" decel="5000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0-#ppt_w/2"/>
                                          </p:val>
                                        </p:tav>
                                        <p:tav tm="100000">
                                          <p:val>
                                            <p:strVal val="#ppt_x"/>
                                          </p:val>
                                        </p:tav>
                                      </p:tavLst>
                                    </p:anim>
                                    <p:anim calcmode="lin" valueType="num">
                                      <p:cBhvr additive="base">
                                        <p:cTn id="36"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accel="50000" decel="5000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0-#ppt_w/2"/>
                                          </p:val>
                                        </p:tav>
                                        <p:tav tm="100000">
                                          <p:val>
                                            <p:strVal val="#ppt_x"/>
                                          </p:val>
                                        </p:tav>
                                      </p:tavLst>
                                    </p:anim>
                                    <p:anim calcmode="lin" valueType="num">
                                      <p:cBhvr additive="base">
                                        <p:cTn id="42"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p:bldP spid="10"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Systematic sequential development</a:t>
            </a:r>
            <a:endParaRPr lang="en-US" dirty="0"/>
          </a:p>
        </p:txBody>
      </p:sp>
      <p:sp>
        <p:nvSpPr>
          <p:cNvPr id="5" name="Content Placeholder 4"/>
          <p:cNvSpPr>
            <a:spLocks noGrp="1"/>
          </p:cNvSpPr>
          <p:nvPr>
            <p:ph idx="1"/>
          </p:nvPr>
        </p:nvSpPr>
        <p:spPr/>
        <p:txBody>
          <a:bodyPr>
            <a:normAutofit fontScale="70000" lnSpcReduction="20000"/>
          </a:bodyPr>
          <a:lstStyle/>
          <a:p>
            <a:r>
              <a:rPr lang="en-US" dirty="0" smtClean="0"/>
              <a:t>Requirements</a:t>
            </a:r>
          </a:p>
          <a:p>
            <a:r>
              <a:rPr lang="en-US" dirty="0" smtClean="0"/>
              <a:t>Design</a:t>
            </a:r>
          </a:p>
          <a:p>
            <a:r>
              <a:rPr lang="en-US" dirty="0" smtClean="0"/>
              <a:t>Programming</a:t>
            </a:r>
          </a:p>
          <a:p>
            <a:r>
              <a:rPr lang="en-US" dirty="0" smtClean="0"/>
              <a:t>Test</a:t>
            </a:r>
          </a:p>
          <a:p>
            <a:pPr marL="0" indent="0">
              <a:buNone/>
            </a:pPr>
            <a:endParaRPr lang="en-US" dirty="0" smtClean="0"/>
          </a:p>
          <a:p>
            <a:r>
              <a:rPr lang="en-US" dirty="0" smtClean="0"/>
              <a:t>Advantages</a:t>
            </a:r>
          </a:p>
          <a:p>
            <a:pPr lvl="1"/>
            <a:r>
              <a:rPr lang="en-US" dirty="0" smtClean="0"/>
              <a:t>Simple</a:t>
            </a:r>
          </a:p>
          <a:p>
            <a:pPr lvl="1"/>
            <a:r>
              <a:rPr lang="en-US" dirty="0" smtClean="0"/>
              <a:t>Controllable</a:t>
            </a:r>
          </a:p>
          <a:p>
            <a:pPr lvl="1"/>
            <a:r>
              <a:rPr lang="en-US" dirty="0" smtClean="0"/>
              <a:t>Cost efficient</a:t>
            </a:r>
          </a:p>
          <a:p>
            <a:r>
              <a:rPr lang="en-US" dirty="0" smtClean="0"/>
              <a:t>Problems</a:t>
            </a:r>
          </a:p>
          <a:p>
            <a:pPr lvl="1"/>
            <a:r>
              <a:rPr lang="en-US" dirty="0" smtClean="0"/>
              <a:t>Time-to-market</a:t>
            </a:r>
          </a:p>
          <a:p>
            <a:pPr lvl="1"/>
            <a:r>
              <a:rPr lang="en-US" dirty="0" smtClean="0"/>
              <a:t>What about change?</a:t>
            </a:r>
            <a:endParaRPr lang="en-US" dirty="0"/>
          </a:p>
        </p:txBody>
      </p:sp>
      <p:sp>
        <p:nvSpPr>
          <p:cNvPr id="6" name="Rectangle 5"/>
          <p:cNvSpPr/>
          <p:nvPr/>
        </p:nvSpPr>
        <p:spPr>
          <a:xfrm>
            <a:off x="2669471" y="1630908"/>
            <a:ext cx="1431191" cy="3207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185495" y="2042803"/>
            <a:ext cx="1431191" cy="3207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701519" y="2454698"/>
            <a:ext cx="1431191" cy="3207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217544" y="2866592"/>
            <a:ext cx="1431191" cy="3207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04733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fade">
                                      <p:cBhvr>
                                        <p:cTn id="7" dur="500"/>
                                        <p:tgtEl>
                                          <p:spTgt spid="5">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6" end="6"/>
                                            </p:txEl>
                                          </p:spTgt>
                                        </p:tgtEl>
                                        <p:attrNameLst>
                                          <p:attrName>style.visibility</p:attrName>
                                        </p:attrNameLst>
                                      </p:cBhvr>
                                      <p:to>
                                        <p:strVal val="visible"/>
                                      </p:to>
                                    </p:set>
                                    <p:animEffect transition="in" filter="fade">
                                      <p:cBhvr>
                                        <p:cTn id="10" dur="500"/>
                                        <p:tgtEl>
                                          <p:spTgt spid="5">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animEffect transition="in" filter="fade">
                                      <p:cBhvr>
                                        <p:cTn id="13" dur="500"/>
                                        <p:tgtEl>
                                          <p:spTgt spid="5">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8" end="8"/>
                                            </p:txEl>
                                          </p:spTgt>
                                        </p:tgtEl>
                                        <p:attrNameLst>
                                          <p:attrName>style.visibility</p:attrName>
                                        </p:attrNameLst>
                                      </p:cBhvr>
                                      <p:to>
                                        <p:strVal val="visible"/>
                                      </p:to>
                                    </p:set>
                                    <p:animEffect transition="in" filter="fade">
                                      <p:cBhvr>
                                        <p:cTn id="16" dur="500"/>
                                        <p:tgtEl>
                                          <p:spTgt spid="5">
                                            <p:txEl>
                                              <p:pRg st="8" end="8"/>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animEffect transition="in" filter="fade">
                                      <p:cBhvr>
                                        <p:cTn id="21" dur="500"/>
                                        <p:tgtEl>
                                          <p:spTgt spid="5">
                                            <p:txEl>
                                              <p:pRg st="9" end="9"/>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10" end="10"/>
                                            </p:txEl>
                                          </p:spTgt>
                                        </p:tgtEl>
                                        <p:attrNameLst>
                                          <p:attrName>style.visibility</p:attrName>
                                        </p:attrNameLst>
                                      </p:cBhvr>
                                      <p:to>
                                        <p:strVal val="visible"/>
                                      </p:to>
                                    </p:set>
                                    <p:animEffect transition="in" filter="fade">
                                      <p:cBhvr>
                                        <p:cTn id="24" dur="500"/>
                                        <p:tgtEl>
                                          <p:spTgt spid="5">
                                            <p:txEl>
                                              <p:pRg st="10" end="10"/>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animEffect transition="in" filter="fade">
                                      <p:cBhvr>
                                        <p:cTn id="27"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fontScale="85000" lnSpcReduction="20000"/>
          </a:bodyPr>
          <a:lstStyle/>
          <a:p>
            <a:r>
              <a:rPr lang="en-US" dirty="0" smtClean="0"/>
              <a:t>Requirements</a:t>
            </a:r>
          </a:p>
          <a:p>
            <a:r>
              <a:rPr lang="en-US" dirty="0" smtClean="0"/>
              <a:t>Design</a:t>
            </a:r>
          </a:p>
          <a:p>
            <a:r>
              <a:rPr lang="en-US" dirty="0" smtClean="0"/>
              <a:t>Programming</a:t>
            </a:r>
          </a:p>
          <a:p>
            <a:r>
              <a:rPr lang="en-US" dirty="0" smtClean="0"/>
              <a:t>Test</a:t>
            </a:r>
          </a:p>
          <a:p>
            <a:pPr marL="0" indent="0">
              <a:buNone/>
            </a:pPr>
            <a:r>
              <a:rPr lang="en-US" dirty="0" smtClean="0"/>
              <a:t>What can we do if time to market and robustness against late changes are more important than cost-efficiency?</a:t>
            </a:r>
          </a:p>
          <a:p>
            <a:r>
              <a:rPr lang="en-US" dirty="0" smtClean="0"/>
              <a:t>Requirements</a:t>
            </a:r>
          </a:p>
          <a:p>
            <a:r>
              <a:rPr lang="en-US" dirty="0" smtClean="0"/>
              <a:t>Design</a:t>
            </a:r>
          </a:p>
          <a:p>
            <a:r>
              <a:rPr lang="en-US" dirty="0" smtClean="0"/>
              <a:t>Programming</a:t>
            </a:r>
          </a:p>
          <a:p>
            <a:r>
              <a:rPr lang="en-US" dirty="0" smtClean="0"/>
              <a:t>Test</a:t>
            </a:r>
          </a:p>
          <a:p>
            <a:endParaRPr lang="en-US" dirty="0"/>
          </a:p>
        </p:txBody>
      </p:sp>
      <p:grpSp>
        <p:nvGrpSpPr>
          <p:cNvPr id="19" name="Group 18"/>
          <p:cNvGrpSpPr/>
          <p:nvPr/>
        </p:nvGrpSpPr>
        <p:grpSpPr>
          <a:xfrm>
            <a:off x="3023630" y="4427135"/>
            <a:ext cx="4172640" cy="1925798"/>
            <a:chOff x="3023630" y="4427135"/>
            <a:chExt cx="4172640" cy="1925798"/>
          </a:xfrm>
        </p:grpSpPr>
        <p:sp>
          <p:nvSpPr>
            <p:cNvPr id="10" name="Rectangle 9"/>
            <p:cNvSpPr/>
            <p:nvPr/>
          </p:nvSpPr>
          <p:spPr>
            <a:xfrm>
              <a:off x="3023630" y="4427135"/>
              <a:ext cx="1882263" cy="3207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753492" y="4839030"/>
              <a:ext cx="1882263" cy="3207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3023630" y="6147843"/>
              <a:ext cx="4172640" cy="201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4278796" y="5983601"/>
              <a:ext cx="1662309" cy="369332"/>
            </a:xfrm>
            <a:prstGeom prst="rect">
              <a:avLst/>
            </a:prstGeom>
            <a:noFill/>
          </p:spPr>
          <p:txBody>
            <a:bodyPr wrap="none" rtlCol="0">
              <a:spAutoFit/>
            </a:bodyPr>
            <a:lstStyle/>
            <a:p>
              <a:r>
                <a:rPr lang="en-US" dirty="0" smtClean="0"/>
                <a:t>Time-to-market</a:t>
              </a:r>
              <a:endParaRPr lang="en-US" dirty="0"/>
            </a:p>
          </p:txBody>
        </p:sp>
        <p:sp>
          <p:nvSpPr>
            <p:cNvPr id="12" name="Rectangle 11"/>
            <p:cNvSpPr/>
            <p:nvPr/>
          </p:nvSpPr>
          <p:spPr>
            <a:xfrm>
              <a:off x="4523670" y="5250925"/>
              <a:ext cx="1882263" cy="3207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5314007" y="5662819"/>
              <a:ext cx="1882263" cy="3207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2762772" y="1652742"/>
            <a:ext cx="5979264" cy="1976818"/>
            <a:chOff x="2762772" y="1652742"/>
            <a:chExt cx="5979264" cy="1976818"/>
          </a:xfrm>
        </p:grpSpPr>
        <p:sp>
          <p:nvSpPr>
            <p:cNvPr id="6" name="Rectangle 5"/>
            <p:cNvSpPr/>
            <p:nvPr/>
          </p:nvSpPr>
          <p:spPr>
            <a:xfrm>
              <a:off x="2762772" y="1652742"/>
              <a:ext cx="1431191" cy="3207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278796" y="2064637"/>
              <a:ext cx="1431191" cy="3207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794820" y="2476532"/>
              <a:ext cx="1431191" cy="3207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310845" y="2888426"/>
              <a:ext cx="1431191" cy="3207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a:off x="2762772" y="3424738"/>
              <a:ext cx="5979264" cy="201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4878832" y="3260228"/>
              <a:ext cx="1662309" cy="369332"/>
            </a:xfrm>
            <a:prstGeom prst="rect">
              <a:avLst/>
            </a:prstGeom>
            <a:noFill/>
          </p:spPr>
          <p:txBody>
            <a:bodyPr wrap="none" rtlCol="0">
              <a:spAutoFit/>
            </a:bodyPr>
            <a:lstStyle/>
            <a:p>
              <a:r>
                <a:rPr lang="en-US" dirty="0" smtClean="0"/>
                <a:t>Time-to-market</a:t>
              </a:r>
              <a:endParaRPr lang="en-US" dirty="0"/>
            </a:p>
          </p:txBody>
        </p:sp>
      </p:grpSp>
      <p:sp>
        <p:nvSpPr>
          <p:cNvPr id="2" name="Title 1"/>
          <p:cNvSpPr>
            <a:spLocks noGrp="1"/>
          </p:cNvSpPr>
          <p:nvPr>
            <p:ph type="title"/>
          </p:nvPr>
        </p:nvSpPr>
        <p:spPr/>
        <p:txBody>
          <a:bodyPr>
            <a:normAutofit fontScale="90000"/>
          </a:bodyPr>
          <a:lstStyle/>
          <a:p>
            <a:r>
              <a:rPr lang="en-US" dirty="0" smtClean="0"/>
              <a:t>Towards concurrent development</a:t>
            </a:r>
            <a:endParaRPr lang="en-US" dirty="0"/>
          </a:p>
        </p:txBody>
      </p:sp>
    </p:spTree>
    <p:extLst>
      <p:ext uri="{BB962C8B-B14F-4D97-AF65-F5344CB8AC3E}">
        <p14:creationId xmlns:p14="http://schemas.microsoft.com/office/powerpoint/2010/main" val="75365772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accel="50000" decel="5000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accel="50000" decel="5000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0-#ppt_w/2"/>
                                          </p:val>
                                        </p:tav>
                                        <p:tav tm="100000">
                                          <p:val>
                                            <p:strVal val="#ppt_x"/>
                                          </p:val>
                                        </p:tav>
                                      </p:tavLst>
                                    </p:anim>
                                    <p:anim calcmode="lin" valueType="num">
                                      <p:cBhvr additive="base">
                                        <p:cTn id="24"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accel="50000" decel="50000" fill="hold" grpId="0"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 calcmode="lin" valueType="num">
                                      <p:cBhvr additive="base">
                                        <p:cTn id="2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accel="50000" decel="50000" fill="hold" grpId="0" nodeType="with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anim calcmode="lin" valueType="num">
                                      <p:cBhvr additive="base">
                                        <p:cTn id="33"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accel="50000" decel="50000" fill="hold" grpId="0" nodeType="with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 calcmode="lin" valueType="num">
                                      <p:cBhvr additive="base">
                                        <p:cTn id="37"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accel="50000" decel="50000" fill="hold" grpId="0" nodeType="withEffect">
                                  <p:stCondLst>
                                    <p:cond delay="0"/>
                                  </p:stCondLst>
                                  <p:childTnLst>
                                    <p:set>
                                      <p:cBhvr>
                                        <p:cTn id="40" dur="1" fill="hold">
                                          <p:stCondLst>
                                            <p:cond delay="0"/>
                                          </p:stCondLst>
                                        </p:cTn>
                                        <p:tgtEl>
                                          <p:spTgt spid="5">
                                            <p:txEl>
                                              <p:pRg st="7" end="7"/>
                                            </p:txEl>
                                          </p:spTgt>
                                        </p:tgtEl>
                                        <p:attrNameLst>
                                          <p:attrName>style.visibility</p:attrName>
                                        </p:attrNameLst>
                                      </p:cBhvr>
                                      <p:to>
                                        <p:strVal val="visible"/>
                                      </p:to>
                                    </p:set>
                                    <p:anim calcmode="lin" valueType="num">
                                      <p:cBhvr additive="base">
                                        <p:cTn id="41"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accel="50000" decel="50000" fill="hold" grpId="0" nodeType="withEffect">
                                  <p:stCondLst>
                                    <p:cond delay="0"/>
                                  </p:stCondLst>
                                  <p:childTnLst>
                                    <p:set>
                                      <p:cBhvr>
                                        <p:cTn id="44" dur="1" fill="hold">
                                          <p:stCondLst>
                                            <p:cond delay="0"/>
                                          </p:stCondLst>
                                        </p:cTn>
                                        <p:tgtEl>
                                          <p:spTgt spid="5">
                                            <p:txEl>
                                              <p:pRg st="8" end="8"/>
                                            </p:txEl>
                                          </p:spTgt>
                                        </p:tgtEl>
                                        <p:attrNameLst>
                                          <p:attrName>style.visibility</p:attrName>
                                        </p:attrNameLst>
                                      </p:cBhvr>
                                      <p:to>
                                        <p:strVal val="visible"/>
                                      </p:to>
                                    </p:set>
                                    <p:anim calcmode="lin" valueType="num">
                                      <p:cBhvr additive="base">
                                        <p:cTn id="45"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
                                            <p:txEl>
                                              <p:pRg st="8" end="8"/>
                                            </p:txEl>
                                          </p:spTgt>
                                        </p:tgtEl>
                                        <p:attrNameLst>
                                          <p:attrName>ppt_y</p:attrName>
                                        </p:attrNameLst>
                                      </p:cBhvr>
                                      <p:tavLst>
                                        <p:tav tm="0">
                                          <p:val>
                                            <p:strVal val="1+#ppt_h/2"/>
                                          </p:val>
                                        </p:tav>
                                        <p:tav tm="100000">
                                          <p:val>
                                            <p:strVal val="#ppt_y"/>
                                          </p:val>
                                        </p:tav>
                                      </p:tavLst>
                                    </p:anim>
                                  </p:childTnLst>
                                </p:cTn>
                              </p:par>
                              <p:par>
                                <p:cTn id="47" presetID="2" presetClass="entr" presetSubtype="8" accel="50000" decel="5000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additive="base">
                                        <p:cTn id="49" dur="500" fill="hold"/>
                                        <p:tgtEl>
                                          <p:spTgt spid="19"/>
                                        </p:tgtEl>
                                        <p:attrNameLst>
                                          <p:attrName>ppt_x</p:attrName>
                                        </p:attrNameLst>
                                      </p:cBhvr>
                                      <p:tavLst>
                                        <p:tav tm="0">
                                          <p:val>
                                            <p:strVal val="0-#ppt_w/2"/>
                                          </p:val>
                                        </p:tav>
                                        <p:tav tm="100000">
                                          <p:val>
                                            <p:strVal val="#ppt_x"/>
                                          </p:val>
                                        </p:tav>
                                      </p:tavLst>
                                    </p:anim>
                                    <p:anim calcmode="lin" valueType="num">
                                      <p:cBhvr additive="base">
                                        <p:cTn id="50"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noProof="0" dirty="0" smtClean="0"/>
              <a:t>Iteration Models</a:t>
            </a:r>
            <a:endParaRPr lang="en-US" noProof="0" dirty="0"/>
          </a:p>
        </p:txBody>
      </p:sp>
      <p:sp>
        <p:nvSpPr>
          <p:cNvPr id="8" name="Inhaltsplatzhalter 7"/>
          <p:cNvSpPr>
            <a:spLocks noGrp="1"/>
          </p:cNvSpPr>
          <p:nvPr>
            <p:ph idx="1"/>
          </p:nvPr>
        </p:nvSpPr>
        <p:spPr/>
        <p:txBody>
          <a:bodyPr>
            <a:normAutofit/>
          </a:bodyPr>
          <a:lstStyle/>
          <a:p>
            <a:r>
              <a:rPr lang="en-US" noProof="0" dirty="0" smtClean="0"/>
              <a:t>System requirements </a:t>
            </a:r>
            <a:r>
              <a:rPr lang="en-US" i="1" noProof="0" dirty="0" smtClean="0">
                <a:solidFill>
                  <a:srgbClr val="CCFF33"/>
                </a:solidFill>
              </a:rPr>
              <a:t>always</a:t>
            </a:r>
            <a:r>
              <a:rPr lang="en-US" noProof="0" dirty="0" smtClean="0">
                <a:solidFill>
                  <a:srgbClr val="CCFF33"/>
                </a:solidFill>
              </a:rPr>
              <a:t> </a:t>
            </a:r>
            <a:r>
              <a:rPr lang="en-US" noProof="0" dirty="0" smtClean="0"/>
              <a:t>evolve during a project</a:t>
            </a:r>
          </a:p>
          <a:p>
            <a:pPr>
              <a:buNone/>
            </a:pPr>
            <a:endParaRPr lang="en-US" dirty="0" smtClean="0"/>
          </a:p>
          <a:p>
            <a:r>
              <a:rPr lang="en-US" dirty="0" smtClean="0"/>
              <a:t>Iterations are part of larger development projects</a:t>
            </a:r>
          </a:p>
          <a:p>
            <a:endParaRPr lang="en-US" dirty="0"/>
          </a:p>
          <a:p>
            <a:r>
              <a:rPr lang="en-US" dirty="0" smtClean="0"/>
              <a:t>Iterations can be applied to any generic development process model</a:t>
            </a:r>
          </a:p>
        </p:txBody>
      </p:sp>
    </p:spTree>
    <p:extLst>
      <p:ext uri="{BB962C8B-B14F-4D97-AF65-F5344CB8AC3E}">
        <p14:creationId xmlns:p14="http://schemas.microsoft.com/office/powerpoint/2010/main" val="263745546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accel="50000" decel="50000" fill="hold" grpId="0"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5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accel="50000" decel="5000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 calcmode="lin" valueType="num">
                                      <p:cBhvr additive="base">
                                        <p:cTn id="19" dur="500" fill="hold"/>
                                        <p:tgtEl>
                                          <p:spTgt spid="8">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dirty="0" smtClean="0"/>
              <a:t>Incremental delivery</a:t>
            </a:r>
            <a:endParaRPr lang="en-US" noProof="0" dirty="0"/>
          </a:p>
        </p:txBody>
      </p:sp>
      <p:sp>
        <p:nvSpPr>
          <p:cNvPr id="5" name="Rectangle 4"/>
          <p:cNvSpPr/>
          <p:nvPr/>
        </p:nvSpPr>
        <p:spPr>
          <a:xfrm>
            <a:off x="1619672" y="1678670"/>
            <a:ext cx="1728192" cy="79208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atin typeface="Georgia"/>
                <a:cs typeface="Georgia"/>
              </a:rPr>
              <a:t>Define outline requirements</a:t>
            </a:r>
            <a:endParaRPr lang="en-US" sz="1600" dirty="0">
              <a:latin typeface="Georgia"/>
              <a:cs typeface="Georgia"/>
            </a:endParaRPr>
          </a:p>
        </p:txBody>
      </p:sp>
      <p:cxnSp>
        <p:nvCxnSpPr>
          <p:cNvPr id="3" name="Straight Arrow Connector 2"/>
          <p:cNvCxnSpPr>
            <a:stCxn id="5" idx="3"/>
            <a:endCxn id="14" idx="1"/>
          </p:cNvCxnSpPr>
          <p:nvPr/>
        </p:nvCxnSpPr>
        <p:spPr>
          <a:xfrm>
            <a:off x="3347864" y="2074714"/>
            <a:ext cx="288032" cy="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sp>
        <p:nvSpPr>
          <p:cNvPr id="14" name="Rectangle 13"/>
          <p:cNvSpPr/>
          <p:nvPr/>
        </p:nvSpPr>
        <p:spPr>
          <a:xfrm>
            <a:off x="3635896" y="1678670"/>
            <a:ext cx="1728192" cy="79208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atin typeface="Georgia"/>
                <a:cs typeface="Georgia"/>
              </a:rPr>
              <a:t>Assign requirements to increments</a:t>
            </a:r>
            <a:endParaRPr lang="en-US" sz="1600" dirty="0">
              <a:latin typeface="Georgia"/>
              <a:cs typeface="Georgia"/>
            </a:endParaRPr>
          </a:p>
        </p:txBody>
      </p:sp>
      <p:sp>
        <p:nvSpPr>
          <p:cNvPr id="15" name="Rectangle 14"/>
          <p:cNvSpPr/>
          <p:nvPr/>
        </p:nvSpPr>
        <p:spPr>
          <a:xfrm>
            <a:off x="5652120" y="1678670"/>
            <a:ext cx="1728192" cy="79208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atin typeface="Georgia"/>
                <a:cs typeface="Georgia"/>
              </a:rPr>
              <a:t>Design system architecture</a:t>
            </a:r>
            <a:endParaRPr lang="en-US" sz="1600" dirty="0">
              <a:latin typeface="Georgia"/>
              <a:cs typeface="Georgia"/>
            </a:endParaRPr>
          </a:p>
        </p:txBody>
      </p:sp>
      <p:sp>
        <p:nvSpPr>
          <p:cNvPr id="17" name="Rectangle 16"/>
          <p:cNvSpPr/>
          <p:nvPr/>
        </p:nvSpPr>
        <p:spPr>
          <a:xfrm>
            <a:off x="5652120" y="2902806"/>
            <a:ext cx="1728192" cy="79208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atin typeface="Georgia"/>
                <a:cs typeface="Georgia"/>
              </a:rPr>
              <a:t>Develop system increment</a:t>
            </a:r>
            <a:endParaRPr lang="en-US" sz="1600" dirty="0">
              <a:latin typeface="Georgia"/>
              <a:cs typeface="Georgia"/>
            </a:endParaRPr>
          </a:p>
        </p:txBody>
      </p:sp>
      <p:sp>
        <p:nvSpPr>
          <p:cNvPr id="18" name="Rectangle 17"/>
          <p:cNvSpPr/>
          <p:nvPr/>
        </p:nvSpPr>
        <p:spPr>
          <a:xfrm>
            <a:off x="5652120" y="4126942"/>
            <a:ext cx="1728192" cy="79208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atin typeface="Georgia"/>
                <a:cs typeface="Georgia"/>
              </a:rPr>
              <a:t>Validate increment</a:t>
            </a:r>
            <a:endParaRPr lang="en-US" sz="1600" dirty="0">
              <a:latin typeface="Georgia"/>
              <a:cs typeface="Georgia"/>
            </a:endParaRPr>
          </a:p>
        </p:txBody>
      </p:sp>
      <p:sp>
        <p:nvSpPr>
          <p:cNvPr id="21" name="Rectangle 20"/>
          <p:cNvSpPr/>
          <p:nvPr/>
        </p:nvSpPr>
        <p:spPr>
          <a:xfrm>
            <a:off x="5652120" y="5351078"/>
            <a:ext cx="1728192" cy="79208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atin typeface="Georgia"/>
                <a:cs typeface="Georgia"/>
              </a:rPr>
              <a:t>Integrate increment</a:t>
            </a:r>
            <a:endParaRPr lang="en-US" sz="1600" dirty="0">
              <a:latin typeface="Georgia"/>
              <a:cs typeface="Georgia"/>
            </a:endParaRPr>
          </a:p>
        </p:txBody>
      </p:sp>
      <p:sp>
        <p:nvSpPr>
          <p:cNvPr id="24" name="Rectangle 23"/>
          <p:cNvSpPr/>
          <p:nvPr/>
        </p:nvSpPr>
        <p:spPr>
          <a:xfrm>
            <a:off x="3635896" y="5351078"/>
            <a:ext cx="1728192" cy="79208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atin typeface="Georgia"/>
                <a:cs typeface="Georgia"/>
              </a:rPr>
              <a:t>Validate system</a:t>
            </a:r>
            <a:endParaRPr lang="en-US" sz="1600" dirty="0">
              <a:latin typeface="Georgia"/>
              <a:cs typeface="Georgia"/>
            </a:endParaRPr>
          </a:p>
        </p:txBody>
      </p:sp>
      <p:cxnSp>
        <p:nvCxnSpPr>
          <p:cNvPr id="27" name="Straight Arrow Connector 26"/>
          <p:cNvCxnSpPr>
            <a:stCxn id="14" idx="3"/>
            <a:endCxn id="15" idx="1"/>
          </p:cNvCxnSpPr>
          <p:nvPr/>
        </p:nvCxnSpPr>
        <p:spPr>
          <a:xfrm>
            <a:off x="5364088" y="2074714"/>
            <a:ext cx="288032" cy="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cxnSp>
        <p:nvCxnSpPr>
          <p:cNvPr id="28" name="Straight Arrow Connector 27"/>
          <p:cNvCxnSpPr>
            <a:stCxn id="15" idx="2"/>
            <a:endCxn id="17" idx="0"/>
          </p:cNvCxnSpPr>
          <p:nvPr/>
        </p:nvCxnSpPr>
        <p:spPr>
          <a:xfrm>
            <a:off x="6516216" y="2470758"/>
            <a:ext cx="0" cy="432048"/>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cxnSp>
        <p:nvCxnSpPr>
          <p:cNvPr id="31" name="Straight Arrow Connector 30"/>
          <p:cNvCxnSpPr>
            <a:stCxn id="17" idx="2"/>
            <a:endCxn id="18" idx="0"/>
          </p:cNvCxnSpPr>
          <p:nvPr/>
        </p:nvCxnSpPr>
        <p:spPr>
          <a:xfrm>
            <a:off x="6516216" y="3694894"/>
            <a:ext cx="0" cy="432048"/>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cxnSp>
        <p:nvCxnSpPr>
          <p:cNvPr id="34" name="Straight Arrow Connector 33"/>
          <p:cNvCxnSpPr>
            <a:stCxn id="18" idx="2"/>
            <a:endCxn id="21" idx="0"/>
          </p:cNvCxnSpPr>
          <p:nvPr/>
        </p:nvCxnSpPr>
        <p:spPr>
          <a:xfrm>
            <a:off x="6516216" y="4919030"/>
            <a:ext cx="0" cy="432048"/>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cxnSp>
        <p:nvCxnSpPr>
          <p:cNvPr id="37" name="Straight Arrow Connector 36"/>
          <p:cNvCxnSpPr>
            <a:stCxn id="21" idx="1"/>
            <a:endCxn id="24" idx="3"/>
          </p:cNvCxnSpPr>
          <p:nvPr/>
        </p:nvCxnSpPr>
        <p:spPr>
          <a:xfrm flipH="1">
            <a:off x="5364088" y="5747122"/>
            <a:ext cx="288032" cy="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cxnSp>
        <p:nvCxnSpPr>
          <p:cNvPr id="40" name="Elbow Connector 39"/>
          <p:cNvCxnSpPr>
            <a:stCxn id="24" idx="0"/>
            <a:endCxn id="17" idx="1"/>
          </p:cNvCxnSpPr>
          <p:nvPr/>
        </p:nvCxnSpPr>
        <p:spPr>
          <a:xfrm rot="5400000" flipH="1" flipV="1">
            <a:off x="4049942" y="3748900"/>
            <a:ext cx="2052228" cy="1152128"/>
          </a:xfrm>
          <a:prstGeom prst="bentConnector2">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cxnSp>
        <p:nvCxnSpPr>
          <p:cNvPr id="43" name="Straight Arrow Connector 42"/>
          <p:cNvCxnSpPr>
            <a:stCxn id="24" idx="1"/>
          </p:cNvCxnSpPr>
          <p:nvPr/>
        </p:nvCxnSpPr>
        <p:spPr>
          <a:xfrm flipH="1" flipV="1">
            <a:off x="3347864" y="5746841"/>
            <a:ext cx="288032" cy="281"/>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sp>
        <p:nvSpPr>
          <p:cNvPr id="45" name="TextBox 44"/>
          <p:cNvSpPr txBox="1"/>
          <p:nvPr/>
        </p:nvSpPr>
        <p:spPr>
          <a:xfrm>
            <a:off x="1691680" y="5519284"/>
            <a:ext cx="1582484" cy="369332"/>
          </a:xfrm>
          <a:prstGeom prst="rect">
            <a:avLst/>
          </a:prstGeom>
          <a:noFill/>
        </p:spPr>
        <p:txBody>
          <a:bodyPr wrap="none" rtlCol="0">
            <a:spAutoFit/>
          </a:bodyPr>
          <a:lstStyle/>
          <a:p>
            <a:r>
              <a:rPr lang="en-US" dirty="0" smtClean="0">
                <a:latin typeface="Georgia"/>
                <a:cs typeface="Georgia"/>
              </a:rPr>
              <a:t>Final delivery</a:t>
            </a:r>
            <a:endParaRPr lang="en-US" dirty="0">
              <a:latin typeface="Georgia"/>
              <a:cs typeface="Georgia"/>
            </a:endParaRPr>
          </a:p>
        </p:txBody>
      </p:sp>
      <p:sp>
        <p:nvSpPr>
          <p:cNvPr id="46" name="TextBox 45"/>
          <p:cNvSpPr txBox="1"/>
          <p:nvPr/>
        </p:nvSpPr>
        <p:spPr>
          <a:xfrm>
            <a:off x="2339752" y="3982926"/>
            <a:ext cx="2115182" cy="369332"/>
          </a:xfrm>
          <a:prstGeom prst="rect">
            <a:avLst/>
          </a:prstGeom>
          <a:noFill/>
        </p:spPr>
        <p:txBody>
          <a:bodyPr wrap="none" rtlCol="0">
            <a:spAutoFit/>
          </a:bodyPr>
          <a:lstStyle/>
          <a:p>
            <a:r>
              <a:rPr lang="en-US" dirty="0" smtClean="0">
                <a:latin typeface="Georgia"/>
                <a:cs typeface="Georgia"/>
              </a:rPr>
              <a:t>System incomplete</a:t>
            </a:r>
            <a:endParaRPr lang="en-US" dirty="0">
              <a:latin typeface="Georgia"/>
              <a:cs typeface="Georgia"/>
            </a:endParaRPr>
          </a:p>
        </p:txBody>
      </p:sp>
    </p:spTree>
    <p:extLst>
      <p:ext uri="{BB962C8B-B14F-4D97-AF65-F5344CB8AC3E}">
        <p14:creationId xmlns:p14="http://schemas.microsoft.com/office/powerpoint/2010/main" val="36463328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noProof="0" dirty="0" smtClean="0"/>
              <a:t>Incremental delivery</a:t>
            </a:r>
            <a:endParaRPr lang="en-US" noProof="0" dirty="0"/>
          </a:p>
        </p:txBody>
      </p:sp>
      <p:sp>
        <p:nvSpPr>
          <p:cNvPr id="8" name="Inhaltsplatzhalter 7"/>
          <p:cNvSpPr>
            <a:spLocks noGrp="1"/>
          </p:cNvSpPr>
          <p:nvPr>
            <p:ph idx="1"/>
          </p:nvPr>
        </p:nvSpPr>
        <p:spPr/>
        <p:txBody>
          <a:bodyPr>
            <a:normAutofit fontScale="92500" lnSpcReduction="10000"/>
          </a:bodyPr>
          <a:lstStyle/>
          <a:p>
            <a:r>
              <a:rPr lang="en-US" noProof="0" dirty="0" smtClean="0"/>
              <a:t>Customer value can be delivered with each increment so system functionality is early available for customer’s feedback</a:t>
            </a:r>
          </a:p>
          <a:p>
            <a:endParaRPr lang="en-US" dirty="0"/>
          </a:p>
          <a:p>
            <a:r>
              <a:rPr lang="en-US" noProof="0" dirty="0" smtClean="0"/>
              <a:t>Early increments act as prototype to help elicit requirements for later increments</a:t>
            </a:r>
          </a:p>
          <a:p>
            <a:endParaRPr lang="en-US" dirty="0"/>
          </a:p>
          <a:p>
            <a:r>
              <a:rPr lang="en-US" noProof="0" dirty="0" smtClean="0"/>
              <a:t>Reduced risk of project failure</a:t>
            </a:r>
          </a:p>
          <a:p>
            <a:endParaRPr lang="en-US" dirty="0"/>
          </a:p>
          <a:p>
            <a:r>
              <a:rPr lang="en-US" noProof="0" dirty="0" smtClean="0"/>
              <a:t>The highest priority system services tend to receive the most testing</a:t>
            </a:r>
          </a:p>
        </p:txBody>
      </p:sp>
    </p:spTree>
    <p:extLst>
      <p:ext uri="{BB962C8B-B14F-4D97-AF65-F5344CB8AC3E}">
        <p14:creationId xmlns:p14="http://schemas.microsoft.com/office/powerpoint/2010/main" val="142403614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accel="50000" decel="50000" fill="hold" grpId="0"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5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accel="50000" decel="5000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 calcmode="lin" valueType="num">
                                      <p:cBhvr additive="base">
                                        <p:cTn id="19" dur="500" fill="hold"/>
                                        <p:tgtEl>
                                          <p:spTgt spid="8">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accel="50000" decel="50000" fill="hold" grpId="0" nodeType="click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anim calcmode="lin" valueType="num">
                                      <p:cBhvr additive="base">
                                        <p:cTn id="25" dur="500" fill="hold"/>
                                        <p:tgtEl>
                                          <p:spTgt spid="8">
                                            <p:txEl>
                                              <p:pRg st="6" end="6"/>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252725" y="764704"/>
            <a:ext cx="8639335" cy="5578386"/>
          </a:xfrm>
          <a:prstGeom prst="round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25" name="Picture 24"/>
          <p:cNvPicPr>
            <a:picLocks noChangeAspect="1"/>
          </p:cNvPicPr>
          <p:nvPr/>
        </p:nvPicPr>
        <p:blipFill>
          <a:blip r:embed="rId3"/>
          <a:stretch>
            <a:fillRect/>
          </a:stretch>
        </p:blipFill>
        <p:spPr>
          <a:xfrm>
            <a:off x="1115616" y="764703"/>
            <a:ext cx="6696744" cy="5578387"/>
          </a:xfrm>
          <a:prstGeom prst="rect">
            <a:avLst/>
          </a:prstGeom>
        </p:spPr>
      </p:pic>
      <p:grpSp>
        <p:nvGrpSpPr>
          <p:cNvPr id="2" name="Group 18"/>
          <p:cNvGrpSpPr>
            <a:grpSpLocks/>
          </p:cNvGrpSpPr>
          <p:nvPr/>
        </p:nvGrpSpPr>
        <p:grpSpPr bwMode="auto">
          <a:xfrm>
            <a:off x="4213696" y="2563589"/>
            <a:ext cx="4678365" cy="1154113"/>
            <a:chOff x="2640" y="1842"/>
            <a:chExt cx="2947" cy="727"/>
          </a:xfrm>
        </p:grpSpPr>
        <p:sp>
          <p:nvSpPr>
            <p:cNvPr id="381972" name="Line 9"/>
            <p:cNvSpPr>
              <a:spLocks noChangeShapeType="1"/>
            </p:cNvSpPr>
            <p:nvPr/>
          </p:nvSpPr>
          <p:spPr bwMode="auto">
            <a:xfrm flipV="1">
              <a:off x="2640" y="2024"/>
              <a:ext cx="2054" cy="545"/>
            </a:xfrm>
            <a:prstGeom prst="line">
              <a:avLst/>
            </a:prstGeom>
            <a:noFill/>
            <a:ln w="57150">
              <a:solidFill>
                <a:srgbClr val="034AFB"/>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de-DE"/>
            </a:p>
          </p:txBody>
        </p:sp>
        <p:sp>
          <p:nvSpPr>
            <p:cNvPr id="381973" name="Text Box 10"/>
            <p:cNvSpPr txBox="1">
              <a:spLocks noChangeArrowheads="1"/>
            </p:cNvSpPr>
            <p:nvPr/>
          </p:nvSpPr>
          <p:spPr bwMode="auto">
            <a:xfrm>
              <a:off x="4740" y="1842"/>
              <a:ext cx="847" cy="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wrap="square">
              <a:spAutoFit/>
            </a:bodyPr>
            <a:lstStyle>
              <a:lvl1pPr>
                <a:defRPr sz="1200" b="1">
                  <a:solidFill>
                    <a:schemeClr val="tx1"/>
                  </a:solidFill>
                  <a:latin typeface="Arial" charset="0"/>
                </a:defRPr>
              </a:lvl1pPr>
              <a:lvl2pPr marL="742950" indent="-285750">
                <a:defRPr sz="1200" b="1">
                  <a:solidFill>
                    <a:schemeClr val="tx1"/>
                  </a:solidFill>
                  <a:latin typeface="Arial" charset="0"/>
                </a:defRPr>
              </a:lvl2pPr>
              <a:lvl3pPr marL="1143000" indent="-228600">
                <a:defRPr sz="1200" b="1">
                  <a:solidFill>
                    <a:schemeClr val="tx1"/>
                  </a:solidFill>
                  <a:latin typeface="Arial" charset="0"/>
                </a:defRPr>
              </a:lvl3pPr>
              <a:lvl4pPr marL="1600200" indent="-228600">
                <a:defRPr sz="1200" b="1">
                  <a:solidFill>
                    <a:schemeClr val="tx1"/>
                  </a:solidFill>
                  <a:latin typeface="Arial" charset="0"/>
                </a:defRPr>
              </a:lvl4pPr>
              <a:lvl5pPr marL="2057400" indent="-228600">
                <a:defRPr sz="1200" b="1">
                  <a:solidFill>
                    <a:schemeClr val="tx1"/>
                  </a:solidFill>
                  <a:latin typeface="Arial" charset="0"/>
                </a:defRPr>
              </a:lvl5pPr>
              <a:lvl6pPr marL="2514600" indent="-228600" eaLnBrk="0" fontAlgn="base" hangingPunct="0">
                <a:spcBef>
                  <a:spcPct val="0"/>
                </a:spcBef>
                <a:spcAft>
                  <a:spcPct val="0"/>
                </a:spcAft>
                <a:defRPr sz="1200" b="1">
                  <a:solidFill>
                    <a:schemeClr val="tx1"/>
                  </a:solidFill>
                  <a:latin typeface="Arial" charset="0"/>
                </a:defRPr>
              </a:lvl6pPr>
              <a:lvl7pPr marL="2971800" indent="-228600" eaLnBrk="0" fontAlgn="base" hangingPunct="0">
                <a:spcBef>
                  <a:spcPct val="0"/>
                </a:spcBef>
                <a:spcAft>
                  <a:spcPct val="0"/>
                </a:spcAft>
                <a:defRPr sz="1200" b="1">
                  <a:solidFill>
                    <a:schemeClr val="tx1"/>
                  </a:solidFill>
                  <a:latin typeface="Arial" charset="0"/>
                </a:defRPr>
              </a:lvl7pPr>
              <a:lvl8pPr marL="3429000" indent="-228600" eaLnBrk="0" fontAlgn="base" hangingPunct="0">
                <a:spcBef>
                  <a:spcPct val="0"/>
                </a:spcBef>
                <a:spcAft>
                  <a:spcPct val="0"/>
                </a:spcAft>
                <a:defRPr sz="1200" b="1">
                  <a:solidFill>
                    <a:schemeClr val="tx1"/>
                  </a:solidFill>
                  <a:latin typeface="Arial" charset="0"/>
                </a:defRPr>
              </a:lvl8pPr>
              <a:lvl9pPr marL="3886200" indent="-228600" eaLnBrk="0" fontAlgn="base" hangingPunct="0">
                <a:spcBef>
                  <a:spcPct val="0"/>
                </a:spcBef>
                <a:spcAft>
                  <a:spcPct val="0"/>
                </a:spcAft>
                <a:defRPr sz="1200" b="1">
                  <a:solidFill>
                    <a:schemeClr val="tx1"/>
                  </a:solidFill>
                  <a:latin typeface="Arial" charset="0"/>
                </a:defRPr>
              </a:lvl9pPr>
            </a:lstStyle>
            <a:p>
              <a:r>
                <a:rPr lang="de-DE" sz="1600" i="1" dirty="0" err="1" smtClean="0">
                  <a:solidFill>
                    <a:srgbClr val="2358A7"/>
                  </a:solidFill>
                </a:rPr>
                <a:t>Distance</a:t>
              </a:r>
              <a:r>
                <a:rPr lang="de-DE" sz="1600" i="1" dirty="0" smtClean="0">
                  <a:solidFill>
                    <a:srgbClr val="2358A7"/>
                  </a:solidFill>
                </a:rPr>
                <a:t> </a:t>
              </a:r>
              <a:r>
                <a:rPr lang="de-DE" sz="1600" i="1" dirty="0" err="1" smtClean="0">
                  <a:solidFill>
                    <a:srgbClr val="2358A7"/>
                  </a:solidFill>
                </a:rPr>
                <a:t>to</a:t>
              </a:r>
              <a:r>
                <a:rPr lang="de-DE" sz="1600" i="1" dirty="0" smtClean="0">
                  <a:solidFill>
                    <a:srgbClr val="2358A7"/>
                  </a:solidFill>
                </a:rPr>
                <a:t> </a:t>
              </a:r>
              <a:r>
                <a:rPr lang="de-DE" sz="1600" i="1" dirty="0" err="1" smtClean="0">
                  <a:solidFill>
                    <a:srgbClr val="2358A7"/>
                  </a:solidFill>
                </a:rPr>
                <a:t>center</a:t>
              </a:r>
              <a:r>
                <a:rPr lang="de-DE" sz="1600" i="1" dirty="0" smtClean="0">
                  <a:solidFill>
                    <a:srgbClr val="2358A7"/>
                  </a:solidFill>
                </a:rPr>
                <a:t>:</a:t>
              </a:r>
              <a:r>
                <a:rPr lang="de-DE" sz="1600" i="1" dirty="0">
                  <a:solidFill>
                    <a:srgbClr val="2358A7"/>
                  </a:solidFill>
                </a:rPr>
                <a:t/>
              </a:r>
              <a:br>
                <a:rPr lang="de-DE" sz="1600" i="1" dirty="0">
                  <a:solidFill>
                    <a:srgbClr val="2358A7"/>
                  </a:solidFill>
                </a:rPr>
              </a:br>
              <a:r>
                <a:rPr lang="de-DE" sz="1600" i="1" dirty="0">
                  <a:solidFill>
                    <a:srgbClr val="2358A7"/>
                  </a:solidFill>
                </a:rPr>
                <a:t>Progress</a:t>
              </a:r>
            </a:p>
            <a:p>
              <a:r>
                <a:rPr lang="de-DE" sz="1600" i="1" dirty="0">
                  <a:solidFill>
                    <a:srgbClr val="2358A7"/>
                  </a:solidFill>
                </a:rPr>
                <a:t>Utility</a:t>
              </a:r>
            </a:p>
          </p:txBody>
        </p:sp>
      </p:grpSp>
      <p:sp>
        <p:nvSpPr>
          <p:cNvPr id="381961" name="Text Box 14"/>
          <p:cNvSpPr txBox="1">
            <a:spLocks noChangeArrowheads="1"/>
          </p:cNvSpPr>
          <p:nvPr/>
        </p:nvSpPr>
        <p:spPr bwMode="auto">
          <a:xfrm>
            <a:off x="252726" y="4436839"/>
            <a:ext cx="13989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wrap="none">
            <a:spAutoFit/>
          </a:bodyPr>
          <a:lstStyle>
            <a:lvl1pPr>
              <a:defRPr sz="1200" b="1">
                <a:solidFill>
                  <a:schemeClr val="tx1"/>
                </a:solidFill>
                <a:latin typeface="Arial" charset="0"/>
              </a:defRPr>
            </a:lvl1pPr>
            <a:lvl2pPr marL="742950" indent="-285750">
              <a:defRPr sz="1200" b="1">
                <a:solidFill>
                  <a:schemeClr val="tx1"/>
                </a:solidFill>
                <a:latin typeface="Arial" charset="0"/>
              </a:defRPr>
            </a:lvl2pPr>
            <a:lvl3pPr marL="1143000" indent="-228600">
              <a:defRPr sz="1200" b="1">
                <a:solidFill>
                  <a:schemeClr val="tx1"/>
                </a:solidFill>
                <a:latin typeface="Arial" charset="0"/>
              </a:defRPr>
            </a:lvl3pPr>
            <a:lvl4pPr marL="1600200" indent="-228600">
              <a:defRPr sz="1200" b="1">
                <a:solidFill>
                  <a:schemeClr val="tx1"/>
                </a:solidFill>
                <a:latin typeface="Arial" charset="0"/>
              </a:defRPr>
            </a:lvl4pPr>
            <a:lvl5pPr marL="2057400" indent="-228600">
              <a:defRPr sz="1200" b="1">
                <a:solidFill>
                  <a:schemeClr val="tx1"/>
                </a:solidFill>
                <a:latin typeface="Arial" charset="0"/>
              </a:defRPr>
            </a:lvl5pPr>
            <a:lvl6pPr marL="2514600" indent="-228600" eaLnBrk="0" fontAlgn="base" hangingPunct="0">
              <a:spcBef>
                <a:spcPct val="0"/>
              </a:spcBef>
              <a:spcAft>
                <a:spcPct val="0"/>
              </a:spcAft>
              <a:defRPr sz="1200" b="1">
                <a:solidFill>
                  <a:schemeClr val="tx1"/>
                </a:solidFill>
                <a:latin typeface="Arial" charset="0"/>
              </a:defRPr>
            </a:lvl6pPr>
            <a:lvl7pPr marL="2971800" indent="-228600" eaLnBrk="0" fontAlgn="base" hangingPunct="0">
              <a:spcBef>
                <a:spcPct val="0"/>
              </a:spcBef>
              <a:spcAft>
                <a:spcPct val="0"/>
              </a:spcAft>
              <a:defRPr sz="1200" b="1">
                <a:solidFill>
                  <a:schemeClr val="tx1"/>
                </a:solidFill>
                <a:latin typeface="Arial" charset="0"/>
              </a:defRPr>
            </a:lvl7pPr>
            <a:lvl8pPr marL="3429000" indent="-228600" eaLnBrk="0" fontAlgn="base" hangingPunct="0">
              <a:spcBef>
                <a:spcPct val="0"/>
              </a:spcBef>
              <a:spcAft>
                <a:spcPct val="0"/>
              </a:spcAft>
              <a:defRPr sz="1200" b="1">
                <a:solidFill>
                  <a:schemeClr val="tx1"/>
                </a:solidFill>
                <a:latin typeface="Arial" charset="0"/>
              </a:defRPr>
            </a:lvl8pPr>
            <a:lvl9pPr marL="3886200" indent="-228600" eaLnBrk="0" fontAlgn="base" hangingPunct="0">
              <a:spcBef>
                <a:spcPct val="0"/>
              </a:spcBef>
              <a:spcAft>
                <a:spcPct val="0"/>
              </a:spcAft>
              <a:defRPr sz="1200" b="1">
                <a:solidFill>
                  <a:schemeClr val="tx1"/>
                </a:solidFill>
                <a:latin typeface="Arial" charset="0"/>
              </a:defRPr>
            </a:lvl9pPr>
          </a:lstStyle>
          <a:p>
            <a:pPr algn="ctr"/>
            <a:r>
              <a:rPr lang="de-DE" sz="1400" dirty="0" smtClean="0">
                <a:solidFill>
                  <a:srgbClr val="2358A7"/>
                </a:solidFill>
              </a:rPr>
              <a:t>Spiral:</a:t>
            </a:r>
            <a:r>
              <a:rPr lang="de-DE" sz="1400" dirty="0">
                <a:solidFill>
                  <a:srgbClr val="2358A7"/>
                </a:solidFill>
              </a:rPr>
              <a:t/>
            </a:r>
            <a:br>
              <a:rPr lang="de-DE" sz="1400" dirty="0">
                <a:solidFill>
                  <a:srgbClr val="2358A7"/>
                </a:solidFill>
              </a:rPr>
            </a:br>
            <a:r>
              <a:rPr lang="de-DE" sz="1400" dirty="0">
                <a:solidFill>
                  <a:srgbClr val="2358A7"/>
                </a:solidFill>
              </a:rPr>
              <a:t>Time, </a:t>
            </a:r>
            <a:r>
              <a:rPr lang="de-DE" sz="1400" dirty="0" err="1">
                <a:solidFill>
                  <a:srgbClr val="2358A7"/>
                </a:solidFill>
              </a:rPr>
              <a:t>Process</a:t>
            </a:r>
            <a:endParaRPr lang="de-DE" sz="1400" dirty="0">
              <a:solidFill>
                <a:srgbClr val="2358A7"/>
              </a:solidFill>
            </a:endParaRPr>
          </a:p>
        </p:txBody>
      </p:sp>
      <p:grpSp>
        <p:nvGrpSpPr>
          <p:cNvPr id="3" name="Group 17"/>
          <p:cNvGrpSpPr>
            <a:grpSpLocks/>
          </p:cNvGrpSpPr>
          <p:nvPr/>
        </p:nvGrpSpPr>
        <p:grpSpPr bwMode="auto">
          <a:xfrm>
            <a:off x="1475656" y="2780928"/>
            <a:ext cx="3733800" cy="1371600"/>
            <a:chOff x="839" y="2069"/>
            <a:chExt cx="2352" cy="864"/>
          </a:xfrm>
        </p:grpSpPr>
        <p:grpSp>
          <p:nvGrpSpPr>
            <p:cNvPr id="4" name="Group 11"/>
            <p:cNvGrpSpPr>
              <a:grpSpLocks/>
            </p:cNvGrpSpPr>
            <p:nvPr/>
          </p:nvGrpSpPr>
          <p:grpSpPr bwMode="auto">
            <a:xfrm>
              <a:off x="839" y="2069"/>
              <a:ext cx="2352" cy="864"/>
              <a:chOff x="528" y="2112"/>
              <a:chExt cx="2784" cy="864"/>
            </a:xfrm>
          </p:grpSpPr>
          <p:sp>
            <p:nvSpPr>
              <p:cNvPr id="381970" name="Oval 12"/>
              <p:cNvSpPr>
                <a:spLocks noChangeArrowheads="1"/>
              </p:cNvSpPr>
              <p:nvPr/>
            </p:nvSpPr>
            <p:spPr bwMode="auto">
              <a:xfrm>
                <a:off x="2016" y="2304"/>
                <a:ext cx="1296" cy="672"/>
              </a:xfrm>
              <a:prstGeom prst="ellipse">
                <a:avLst/>
              </a:prstGeom>
              <a:noFill/>
              <a:ln w="38100">
                <a:solidFill>
                  <a:srgbClr val="034AFB"/>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de-DE"/>
              </a:p>
            </p:txBody>
          </p:sp>
          <p:sp>
            <p:nvSpPr>
              <p:cNvPr id="381971" name="Text Box 13"/>
              <p:cNvSpPr txBox="1">
                <a:spLocks noChangeArrowheads="1"/>
              </p:cNvSpPr>
              <p:nvPr/>
            </p:nvSpPr>
            <p:spPr bwMode="auto">
              <a:xfrm>
                <a:off x="528" y="2112"/>
                <a:ext cx="2158" cy="233"/>
              </a:xfrm>
              <a:prstGeom prst="rect">
                <a:avLst/>
              </a:prstGeom>
              <a:solidFill>
                <a:schemeClr val="bg1"/>
              </a:solidFill>
              <a:ln>
                <a:noFill/>
              </a:ln>
              <a:extLs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wrap="none">
                <a:spAutoFit/>
              </a:bodyPr>
              <a:lstStyle>
                <a:lvl1pPr>
                  <a:defRPr sz="1200" b="1">
                    <a:solidFill>
                      <a:schemeClr val="tx1"/>
                    </a:solidFill>
                    <a:latin typeface="Arial" charset="0"/>
                  </a:defRPr>
                </a:lvl1pPr>
                <a:lvl2pPr marL="742950" indent="-285750">
                  <a:defRPr sz="1200" b="1">
                    <a:solidFill>
                      <a:schemeClr val="tx1"/>
                    </a:solidFill>
                    <a:latin typeface="Arial" charset="0"/>
                  </a:defRPr>
                </a:lvl2pPr>
                <a:lvl3pPr marL="1143000" indent="-228600">
                  <a:defRPr sz="1200" b="1">
                    <a:solidFill>
                      <a:schemeClr val="tx1"/>
                    </a:solidFill>
                    <a:latin typeface="Arial" charset="0"/>
                  </a:defRPr>
                </a:lvl3pPr>
                <a:lvl4pPr marL="1600200" indent="-228600">
                  <a:defRPr sz="1200" b="1">
                    <a:solidFill>
                      <a:schemeClr val="tx1"/>
                    </a:solidFill>
                    <a:latin typeface="Arial" charset="0"/>
                  </a:defRPr>
                </a:lvl4pPr>
                <a:lvl5pPr marL="2057400" indent="-228600">
                  <a:defRPr sz="1200" b="1">
                    <a:solidFill>
                      <a:schemeClr val="tx1"/>
                    </a:solidFill>
                    <a:latin typeface="Arial" charset="0"/>
                  </a:defRPr>
                </a:lvl5pPr>
                <a:lvl6pPr marL="2514600" indent="-228600" eaLnBrk="0" fontAlgn="base" hangingPunct="0">
                  <a:spcBef>
                    <a:spcPct val="0"/>
                  </a:spcBef>
                  <a:spcAft>
                    <a:spcPct val="0"/>
                  </a:spcAft>
                  <a:defRPr sz="1200" b="1">
                    <a:solidFill>
                      <a:schemeClr val="tx1"/>
                    </a:solidFill>
                    <a:latin typeface="Arial" charset="0"/>
                  </a:defRPr>
                </a:lvl6pPr>
                <a:lvl7pPr marL="2971800" indent="-228600" eaLnBrk="0" fontAlgn="base" hangingPunct="0">
                  <a:spcBef>
                    <a:spcPct val="0"/>
                  </a:spcBef>
                  <a:spcAft>
                    <a:spcPct val="0"/>
                  </a:spcAft>
                  <a:defRPr sz="1200" b="1">
                    <a:solidFill>
                      <a:schemeClr val="tx1"/>
                    </a:solidFill>
                    <a:latin typeface="Arial" charset="0"/>
                  </a:defRPr>
                </a:lvl7pPr>
                <a:lvl8pPr marL="3429000" indent="-228600" eaLnBrk="0" fontAlgn="base" hangingPunct="0">
                  <a:spcBef>
                    <a:spcPct val="0"/>
                  </a:spcBef>
                  <a:spcAft>
                    <a:spcPct val="0"/>
                  </a:spcAft>
                  <a:defRPr sz="1200" b="1">
                    <a:solidFill>
                      <a:schemeClr val="tx1"/>
                    </a:solidFill>
                    <a:latin typeface="Arial" charset="0"/>
                  </a:defRPr>
                </a:lvl8pPr>
                <a:lvl9pPr marL="3886200" indent="-228600" eaLnBrk="0" fontAlgn="base" hangingPunct="0">
                  <a:spcBef>
                    <a:spcPct val="0"/>
                  </a:spcBef>
                  <a:spcAft>
                    <a:spcPct val="0"/>
                  </a:spcAft>
                  <a:defRPr sz="1200" b="1">
                    <a:solidFill>
                      <a:schemeClr val="tx1"/>
                    </a:solidFill>
                    <a:latin typeface="Arial" charset="0"/>
                  </a:defRPr>
                </a:lvl9pPr>
              </a:lstStyle>
              <a:p>
                <a:r>
                  <a:rPr lang="de-DE" sz="1800" i="1" dirty="0">
                    <a:solidFill>
                      <a:srgbClr val="2358A7"/>
                    </a:solidFill>
                  </a:rPr>
                  <a:t>Iteration: </a:t>
                </a:r>
                <a:r>
                  <a:rPr lang="de-DE" sz="1800" i="1" dirty="0" err="1" smtClean="0"/>
                  <a:t>Risk</a:t>
                </a:r>
                <a:r>
                  <a:rPr lang="de-DE" sz="1800" i="1" dirty="0" smtClean="0"/>
                  <a:t> </a:t>
                </a:r>
                <a:r>
                  <a:rPr lang="de-DE" sz="1800" i="1" dirty="0" err="1" smtClean="0"/>
                  <a:t>reduction</a:t>
                </a:r>
                <a:endParaRPr lang="de-DE" sz="1800" i="1" dirty="0"/>
              </a:p>
            </p:txBody>
          </p:sp>
        </p:grpSp>
        <p:sp>
          <p:nvSpPr>
            <p:cNvPr id="381969" name="AutoShape 16"/>
            <p:cNvSpPr>
              <a:spLocks noChangeArrowheads="1"/>
            </p:cNvSpPr>
            <p:nvPr/>
          </p:nvSpPr>
          <p:spPr bwMode="auto">
            <a:xfrm rot="1797217">
              <a:off x="2064" y="2432"/>
              <a:ext cx="136" cy="136"/>
            </a:xfrm>
            <a:prstGeom prst="triangle">
              <a:avLst>
                <a:gd name="adj" fmla="val 50000"/>
              </a:avLst>
            </a:prstGeom>
            <a:solidFill>
              <a:schemeClr val="accent1"/>
            </a:solidFill>
            <a:ln w="12699">
              <a:solidFill>
                <a:schemeClr val="tx1"/>
              </a:solidFill>
              <a:miter lim="800000"/>
              <a:headEnd type="none" w="sm" len="sm"/>
              <a:tailEnd type="none" w="sm" len="sm"/>
            </a:ln>
          </p:spPr>
          <p:txBody>
            <a:bodyPr wrap="none" anchor="ctr"/>
            <a:lstStyle/>
            <a:p>
              <a:endParaRPr lang="de-DE"/>
            </a:p>
          </p:txBody>
        </p:sp>
      </p:grpSp>
      <p:sp>
        <p:nvSpPr>
          <p:cNvPr id="381967" name="Text Box 21"/>
          <p:cNvSpPr txBox="1">
            <a:spLocks noChangeArrowheads="1"/>
          </p:cNvSpPr>
          <p:nvPr/>
        </p:nvSpPr>
        <p:spPr bwMode="auto">
          <a:xfrm>
            <a:off x="2627784" y="764704"/>
            <a:ext cx="167164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wrap="none">
            <a:spAutoFit/>
          </a:bodyPr>
          <a:lstStyle>
            <a:lvl1pPr>
              <a:defRPr sz="1200" b="1">
                <a:solidFill>
                  <a:schemeClr val="tx1"/>
                </a:solidFill>
                <a:latin typeface="Arial" charset="0"/>
              </a:defRPr>
            </a:lvl1pPr>
            <a:lvl2pPr marL="742950" indent="-285750">
              <a:defRPr sz="1200" b="1">
                <a:solidFill>
                  <a:schemeClr val="tx1"/>
                </a:solidFill>
                <a:latin typeface="Arial" charset="0"/>
              </a:defRPr>
            </a:lvl2pPr>
            <a:lvl3pPr marL="1143000" indent="-228600">
              <a:defRPr sz="1200" b="1">
                <a:solidFill>
                  <a:schemeClr val="tx1"/>
                </a:solidFill>
                <a:latin typeface="Arial" charset="0"/>
              </a:defRPr>
            </a:lvl3pPr>
            <a:lvl4pPr marL="1600200" indent="-228600">
              <a:defRPr sz="1200" b="1">
                <a:solidFill>
                  <a:schemeClr val="tx1"/>
                </a:solidFill>
                <a:latin typeface="Arial" charset="0"/>
              </a:defRPr>
            </a:lvl4pPr>
            <a:lvl5pPr marL="2057400" indent="-228600">
              <a:defRPr sz="1200" b="1">
                <a:solidFill>
                  <a:schemeClr val="tx1"/>
                </a:solidFill>
                <a:latin typeface="Arial" charset="0"/>
              </a:defRPr>
            </a:lvl5pPr>
            <a:lvl6pPr marL="2514600" indent="-228600" eaLnBrk="0" fontAlgn="base" hangingPunct="0">
              <a:spcBef>
                <a:spcPct val="0"/>
              </a:spcBef>
              <a:spcAft>
                <a:spcPct val="0"/>
              </a:spcAft>
              <a:defRPr sz="1200" b="1">
                <a:solidFill>
                  <a:schemeClr val="tx1"/>
                </a:solidFill>
                <a:latin typeface="Arial" charset="0"/>
              </a:defRPr>
            </a:lvl6pPr>
            <a:lvl7pPr marL="2971800" indent="-228600" eaLnBrk="0" fontAlgn="base" hangingPunct="0">
              <a:spcBef>
                <a:spcPct val="0"/>
              </a:spcBef>
              <a:spcAft>
                <a:spcPct val="0"/>
              </a:spcAft>
              <a:defRPr sz="1200" b="1">
                <a:solidFill>
                  <a:schemeClr val="tx1"/>
                </a:solidFill>
                <a:latin typeface="Arial" charset="0"/>
              </a:defRPr>
            </a:lvl7pPr>
            <a:lvl8pPr marL="3429000" indent="-228600" eaLnBrk="0" fontAlgn="base" hangingPunct="0">
              <a:spcBef>
                <a:spcPct val="0"/>
              </a:spcBef>
              <a:spcAft>
                <a:spcPct val="0"/>
              </a:spcAft>
              <a:defRPr sz="1200" b="1">
                <a:solidFill>
                  <a:schemeClr val="tx1"/>
                </a:solidFill>
                <a:latin typeface="Arial" charset="0"/>
              </a:defRPr>
            </a:lvl8pPr>
            <a:lvl9pPr marL="3886200" indent="-228600" eaLnBrk="0" fontAlgn="base" hangingPunct="0">
              <a:spcBef>
                <a:spcPct val="0"/>
              </a:spcBef>
              <a:spcAft>
                <a:spcPct val="0"/>
              </a:spcAft>
              <a:defRPr sz="1200" b="1">
                <a:solidFill>
                  <a:schemeClr val="tx1"/>
                </a:solidFill>
                <a:latin typeface="Arial" charset="0"/>
              </a:defRPr>
            </a:lvl9pPr>
          </a:lstStyle>
          <a:p>
            <a:pPr algn="ctr"/>
            <a:r>
              <a:rPr lang="de-DE" sz="1400" dirty="0" err="1" smtClean="0">
                <a:solidFill>
                  <a:srgbClr val="2358A7"/>
                </a:solidFill>
              </a:rPr>
              <a:t>Rather</a:t>
            </a:r>
            <a:r>
              <a:rPr lang="de-DE" sz="1400" dirty="0" smtClean="0">
                <a:solidFill>
                  <a:srgbClr val="2358A7"/>
                </a:solidFill>
              </a:rPr>
              <a:t> </a:t>
            </a:r>
            <a:r>
              <a:rPr lang="de-DE" sz="1400" dirty="0" err="1" smtClean="0">
                <a:solidFill>
                  <a:srgbClr val="2358A7"/>
                </a:solidFill>
              </a:rPr>
              <a:t>quadrants</a:t>
            </a:r>
            <a:r>
              <a:rPr lang="de-DE" sz="1400" dirty="0" smtClean="0">
                <a:solidFill>
                  <a:srgbClr val="2358A7"/>
                </a:solidFill>
              </a:rPr>
              <a:t/>
            </a:r>
            <a:br>
              <a:rPr lang="de-DE" sz="1400" dirty="0" smtClean="0">
                <a:solidFill>
                  <a:srgbClr val="2358A7"/>
                </a:solidFill>
              </a:rPr>
            </a:br>
            <a:r>
              <a:rPr lang="de-DE" sz="1400" dirty="0" err="1" smtClean="0">
                <a:solidFill>
                  <a:srgbClr val="2358A7"/>
                </a:solidFill>
              </a:rPr>
              <a:t>than</a:t>
            </a:r>
            <a:r>
              <a:rPr lang="de-DE" sz="1400" dirty="0" smtClean="0">
                <a:solidFill>
                  <a:srgbClr val="2358A7"/>
                </a:solidFill>
              </a:rPr>
              <a:t> </a:t>
            </a:r>
            <a:r>
              <a:rPr lang="de-DE" sz="1400" dirty="0" err="1" smtClean="0">
                <a:solidFill>
                  <a:srgbClr val="2358A7"/>
                </a:solidFill>
              </a:rPr>
              <a:t>axis</a:t>
            </a:r>
            <a:endParaRPr lang="de-DE" sz="1400" dirty="0">
              <a:solidFill>
                <a:srgbClr val="2358A7"/>
              </a:solidFill>
            </a:endParaRPr>
          </a:p>
        </p:txBody>
      </p:sp>
      <p:sp>
        <p:nvSpPr>
          <p:cNvPr id="7" name="Title 6"/>
          <p:cNvSpPr>
            <a:spLocks noGrp="1"/>
          </p:cNvSpPr>
          <p:nvPr>
            <p:ph type="title"/>
          </p:nvPr>
        </p:nvSpPr>
        <p:spPr>
          <a:xfrm>
            <a:off x="641350" y="0"/>
            <a:ext cx="7856538" cy="652935"/>
          </a:xfrm>
        </p:spPr>
        <p:txBody>
          <a:bodyPr>
            <a:normAutofit fontScale="90000"/>
          </a:bodyPr>
          <a:lstStyle/>
          <a:p>
            <a:r>
              <a:rPr lang="en-US" dirty="0" smtClean="0"/>
              <a:t>Spiral Model [Boehm]</a:t>
            </a:r>
            <a:endParaRPr lang="en-US" dirty="0"/>
          </a:p>
        </p:txBody>
      </p:sp>
    </p:spTree>
    <p:extLst>
      <p:ext uri="{BB962C8B-B14F-4D97-AF65-F5344CB8AC3E}">
        <p14:creationId xmlns:p14="http://schemas.microsoft.com/office/powerpoint/2010/main" val="319629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1967"/>
                                        </p:tgtEl>
                                        <p:attrNameLst>
                                          <p:attrName>style.visibility</p:attrName>
                                        </p:attrNameLst>
                                      </p:cBhvr>
                                      <p:to>
                                        <p:strVal val="visible"/>
                                      </p:to>
                                    </p:set>
                                    <p:animEffect transition="in" filter="fade">
                                      <p:cBhvr>
                                        <p:cTn id="7" dur="500"/>
                                        <p:tgtEl>
                                          <p:spTgt spid="38196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81961"/>
                                        </p:tgtEl>
                                        <p:attrNameLst>
                                          <p:attrName>style.visibility</p:attrName>
                                        </p:attrNameLst>
                                      </p:cBhvr>
                                      <p:to>
                                        <p:strVal val="visible"/>
                                      </p:to>
                                    </p:set>
                                    <p:animEffect transition="in" filter="fade">
                                      <p:cBhvr>
                                        <p:cTn id="17" dur="500"/>
                                        <p:tgtEl>
                                          <p:spTgt spid="38196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down)">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961" grpId="0"/>
      <p:bldP spid="38196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noProof="0" dirty="0" smtClean="0"/>
              <a:t>Spiral development</a:t>
            </a:r>
            <a:endParaRPr lang="en-US" noProof="0" dirty="0"/>
          </a:p>
        </p:txBody>
      </p:sp>
      <p:sp>
        <p:nvSpPr>
          <p:cNvPr id="8" name="Inhaltsplatzhalter 7"/>
          <p:cNvSpPr>
            <a:spLocks noGrp="1"/>
          </p:cNvSpPr>
          <p:nvPr>
            <p:ph idx="1"/>
          </p:nvPr>
        </p:nvSpPr>
        <p:spPr/>
        <p:txBody>
          <a:bodyPr>
            <a:normAutofit fontScale="92500" lnSpcReduction="20000"/>
          </a:bodyPr>
          <a:lstStyle/>
          <a:p>
            <a:r>
              <a:rPr lang="en-US" dirty="0" smtClean="0"/>
              <a:t>Objective setting</a:t>
            </a:r>
          </a:p>
          <a:p>
            <a:pPr lvl="1"/>
            <a:r>
              <a:rPr lang="en-US" noProof="0" dirty="0" smtClean="0"/>
              <a:t>Specific objectives for the phase are </a:t>
            </a:r>
            <a:r>
              <a:rPr lang="en-US" dirty="0" smtClean="0"/>
              <a:t>identified</a:t>
            </a:r>
          </a:p>
          <a:p>
            <a:endParaRPr lang="en-US" noProof="0" dirty="0"/>
          </a:p>
          <a:p>
            <a:r>
              <a:rPr lang="en-US" dirty="0" smtClean="0"/>
              <a:t>Risk assessment and reduction</a:t>
            </a:r>
          </a:p>
          <a:p>
            <a:pPr lvl="1"/>
            <a:r>
              <a:rPr lang="en-US" noProof="0" dirty="0" smtClean="0"/>
              <a:t>Risks are assessed and activities put in place to reduce the key risks</a:t>
            </a:r>
          </a:p>
          <a:p>
            <a:pPr lvl="1"/>
            <a:endParaRPr lang="en-US" dirty="0"/>
          </a:p>
          <a:p>
            <a:r>
              <a:rPr lang="en-US" dirty="0" smtClean="0"/>
              <a:t>Development and validation</a:t>
            </a:r>
          </a:p>
          <a:p>
            <a:pPr lvl="1"/>
            <a:r>
              <a:rPr lang="en-US" noProof="0" dirty="0" smtClean="0"/>
              <a:t>A development model for the system is chosen which can be any of the generic models</a:t>
            </a:r>
          </a:p>
          <a:p>
            <a:pPr lvl="1"/>
            <a:endParaRPr lang="en-US" dirty="0"/>
          </a:p>
          <a:p>
            <a:r>
              <a:rPr lang="en-US" noProof="0" dirty="0" smtClean="0"/>
              <a:t>Planning</a:t>
            </a:r>
          </a:p>
          <a:p>
            <a:pPr lvl="1"/>
            <a:r>
              <a:rPr lang="en-US" dirty="0" smtClean="0"/>
              <a:t>The project is reviewed and the next phase of the spiral is planned</a:t>
            </a:r>
            <a:endParaRPr lang="en-US" noProof="0" dirty="0" smtClean="0"/>
          </a:p>
        </p:txBody>
      </p:sp>
    </p:spTree>
    <p:extLst>
      <p:ext uri="{BB962C8B-B14F-4D97-AF65-F5344CB8AC3E}">
        <p14:creationId xmlns:p14="http://schemas.microsoft.com/office/powerpoint/2010/main" val="385756516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 calcmode="lin" valueType="num">
                                      <p:cBhvr additive="base">
                                        <p:cTn id="11" dur="500" fill="hold"/>
                                        <p:tgtEl>
                                          <p:spTgt spid="8">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accel="50000" decel="50000" fill="hold" grpId="0"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 calcmode="lin" valueType="num">
                                      <p:cBhvr additive="base">
                                        <p:cTn id="17" dur="500" fill="hold"/>
                                        <p:tgtEl>
                                          <p:spTgt spid="8">
                                            <p:txEl>
                                              <p:pRg st="3" end="3"/>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8">
                                            <p:txEl>
                                              <p:pRg st="3" end="3"/>
                                            </p:txEl>
                                          </p:spTgt>
                                        </p:tgtEl>
                                        <p:attrNameLst>
                                          <p:attrName>ppt_y</p:attrName>
                                        </p:attrNameLst>
                                      </p:cBhvr>
                                      <p:tavLst>
                                        <p:tav tm="0">
                                          <p:val>
                                            <p:strVal val="#ppt_y"/>
                                          </p:val>
                                        </p:tav>
                                        <p:tav tm="100000">
                                          <p:val>
                                            <p:strVal val="#ppt_y"/>
                                          </p:val>
                                        </p:tav>
                                      </p:tavLst>
                                    </p:anim>
                                  </p:childTnLst>
                                </p:cTn>
                              </p:par>
                              <p:par>
                                <p:cTn id="19" presetID="2" presetClass="entr" presetSubtype="8" accel="50000" decel="50000" fill="hold" grpId="0"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 calcmode="lin" valueType="num">
                                      <p:cBhvr additive="base">
                                        <p:cTn id="21" dur="500" fill="hold"/>
                                        <p:tgtEl>
                                          <p:spTgt spid="8">
                                            <p:txEl>
                                              <p:pRg st="4" end="4"/>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accel="50000" decel="50000" fill="hold" grpId="0"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anim calcmode="lin" valueType="num">
                                      <p:cBhvr additive="base">
                                        <p:cTn id="27" dur="500" fill="hold"/>
                                        <p:tgtEl>
                                          <p:spTgt spid="8">
                                            <p:txEl>
                                              <p:pRg st="6" end="6"/>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8">
                                            <p:txEl>
                                              <p:pRg st="6" end="6"/>
                                            </p:txEl>
                                          </p:spTgt>
                                        </p:tgtEl>
                                        <p:attrNameLst>
                                          <p:attrName>ppt_y</p:attrName>
                                        </p:attrNameLst>
                                      </p:cBhvr>
                                      <p:tavLst>
                                        <p:tav tm="0">
                                          <p:val>
                                            <p:strVal val="#ppt_y"/>
                                          </p:val>
                                        </p:tav>
                                        <p:tav tm="100000">
                                          <p:val>
                                            <p:strVal val="#ppt_y"/>
                                          </p:val>
                                        </p:tav>
                                      </p:tavLst>
                                    </p:anim>
                                  </p:childTnLst>
                                </p:cTn>
                              </p:par>
                              <p:par>
                                <p:cTn id="29" presetID="2" presetClass="entr" presetSubtype="8" accel="50000" decel="50000" fill="hold" grpId="0" nodeType="with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anim calcmode="lin" valueType="num">
                                      <p:cBhvr additive="base">
                                        <p:cTn id="31" dur="500" fill="hold"/>
                                        <p:tgtEl>
                                          <p:spTgt spid="8">
                                            <p:txEl>
                                              <p:pRg st="7" end="7"/>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accel="50000" decel="50000" fill="hold" grpId="0" nodeType="clickEffect">
                                  <p:stCondLst>
                                    <p:cond delay="0"/>
                                  </p:stCondLst>
                                  <p:childTnLst>
                                    <p:set>
                                      <p:cBhvr>
                                        <p:cTn id="36" dur="1" fill="hold">
                                          <p:stCondLst>
                                            <p:cond delay="0"/>
                                          </p:stCondLst>
                                        </p:cTn>
                                        <p:tgtEl>
                                          <p:spTgt spid="8">
                                            <p:txEl>
                                              <p:pRg st="9" end="9"/>
                                            </p:txEl>
                                          </p:spTgt>
                                        </p:tgtEl>
                                        <p:attrNameLst>
                                          <p:attrName>style.visibility</p:attrName>
                                        </p:attrNameLst>
                                      </p:cBhvr>
                                      <p:to>
                                        <p:strVal val="visible"/>
                                      </p:to>
                                    </p:set>
                                    <p:anim calcmode="lin" valueType="num">
                                      <p:cBhvr additive="base">
                                        <p:cTn id="37" dur="500" fill="hold"/>
                                        <p:tgtEl>
                                          <p:spTgt spid="8">
                                            <p:txEl>
                                              <p:pRg st="9" end="9"/>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8">
                                            <p:txEl>
                                              <p:pRg st="9" end="9"/>
                                            </p:txEl>
                                          </p:spTgt>
                                        </p:tgtEl>
                                        <p:attrNameLst>
                                          <p:attrName>ppt_y</p:attrName>
                                        </p:attrNameLst>
                                      </p:cBhvr>
                                      <p:tavLst>
                                        <p:tav tm="0">
                                          <p:val>
                                            <p:strVal val="#ppt_y"/>
                                          </p:val>
                                        </p:tav>
                                        <p:tav tm="100000">
                                          <p:val>
                                            <p:strVal val="#ppt_y"/>
                                          </p:val>
                                        </p:tav>
                                      </p:tavLst>
                                    </p:anim>
                                  </p:childTnLst>
                                </p:cTn>
                              </p:par>
                              <p:par>
                                <p:cTn id="39" presetID="2" presetClass="entr" presetSubtype="8" accel="50000" decel="50000" fill="hold" grpId="0" nodeType="withEffect">
                                  <p:stCondLst>
                                    <p:cond delay="0"/>
                                  </p:stCondLst>
                                  <p:childTnLst>
                                    <p:set>
                                      <p:cBhvr>
                                        <p:cTn id="40" dur="1" fill="hold">
                                          <p:stCondLst>
                                            <p:cond delay="0"/>
                                          </p:stCondLst>
                                        </p:cTn>
                                        <p:tgtEl>
                                          <p:spTgt spid="8">
                                            <p:txEl>
                                              <p:pRg st="10" end="10"/>
                                            </p:txEl>
                                          </p:spTgt>
                                        </p:tgtEl>
                                        <p:attrNameLst>
                                          <p:attrName>style.visibility</p:attrName>
                                        </p:attrNameLst>
                                      </p:cBhvr>
                                      <p:to>
                                        <p:strVal val="visible"/>
                                      </p:to>
                                    </p:set>
                                    <p:anim calcmode="lin" valueType="num">
                                      <p:cBhvr additive="base">
                                        <p:cTn id="41" dur="500" fill="hold"/>
                                        <p:tgtEl>
                                          <p:spTgt spid="8">
                                            <p:txEl>
                                              <p:pRg st="10" end="10"/>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8">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normAutofit/>
          </a:bodyPr>
          <a:lstStyle/>
          <a:p>
            <a:pPr marL="0" indent="0">
              <a:buNone/>
            </a:pPr>
            <a:r>
              <a:rPr lang="en-US" sz="28700" dirty="0" smtClean="0">
                <a:solidFill>
                  <a:srgbClr val="000090"/>
                </a:solidFill>
              </a:rPr>
              <a:t>?</a:t>
            </a:r>
            <a:endParaRPr lang="en-US" sz="28700" dirty="0">
              <a:solidFill>
                <a:srgbClr val="000090"/>
              </a:solidFill>
            </a:endParaRPr>
          </a:p>
        </p:txBody>
      </p:sp>
      <p:sp>
        <p:nvSpPr>
          <p:cNvPr id="4" name="Content Placeholder 3"/>
          <p:cNvSpPr>
            <a:spLocks noGrp="1"/>
          </p:cNvSpPr>
          <p:nvPr>
            <p:ph sz="half" idx="2"/>
          </p:nvPr>
        </p:nvSpPr>
        <p:spPr/>
        <p:txBody>
          <a:bodyPr>
            <a:normAutofit/>
          </a:bodyPr>
          <a:lstStyle/>
          <a:p>
            <a:r>
              <a:rPr lang="en-US" dirty="0" smtClean="0"/>
              <a:t>Is the Spiral model agile?</a:t>
            </a:r>
          </a:p>
          <a:p>
            <a:endParaRPr lang="en-US" dirty="0"/>
          </a:p>
          <a:p>
            <a:r>
              <a:rPr lang="en-US" dirty="0" smtClean="0"/>
              <a:t>What kind of prototypes will be developed in the Spiral model?</a:t>
            </a:r>
          </a:p>
          <a:p>
            <a:endParaRPr lang="en-US" dirty="0"/>
          </a:p>
          <a:p>
            <a:r>
              <a:rPr lang="en-US" dirty="0" smtClean="0"/>
              <a:t>Is consecutive prototyping agile?</a:t>
            </a:r>
            <a:endParaRPr lang="en-US" dirty="0"/>
          </a:p>
        </p:txBody>
      </p:sp>
    </p:spTree>
    <p:extLst>
      <p:ext uri="{BB962C8B-B14F-4D97-AF65-F5344CB8AC3E}">
        <p14:creationId xmlns:p14="http://schemas.microsoft.com/office/powerpoint/2010/main" val="10290649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accel="50000" decel="5000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accel="50000" decel="5000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a:noFill/>
        </p:spPr>
        <p:txBody>
          <a:bodyPr lIns="90488" tIns="44450" rIns="90488" bIns="44450"/>
          <a:lstStyle/>
          <a:p>
            <a:r>
              <a:rPr lang="en-US" dirty="0" smtClean="0"/>
              <a:t>What is a prototype?</a:t>
            </a:r>
          </a:p>
        </p:txBody>
      </p:sp>
      <p:sp>
        <p:nvSpPr>
          <p:cNvPr id="384003" name="Rectangle 3"/>
          <p:cNvSpPr>
            <a:spLocks noChangeArrowheads="1"/>
          </p:cNvSpPr>
          <p:nvPr/>
        </p:nvSpPr>
        <p:spPr bwMode="auto">
          <a:xfrm>
            <a:off x="609600" y="1447800"/>
            <a:ext cx="2494562"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sz="1800" dirty="0" smtClean="0"/>
              <a:t>Why was it constructed?</a:t>
            </a:r>
            <a:endParaRPr lang="en-US" sz="1800" dirty="0"/>
          </a:p>
        </p:txBody>
      </p:sp>
      <p:sp>
        <p:nvSpPr>
          <p:cNvPr id="384007" name="Rectangle 7"/>
          <p:cNvSpPr>
            <a:spLocks noChangeArrowheads="1"/>
          </p:cNvSpPr>
          <p:nvPr/>
        </p:nvSpPr>
        <p:spPr bwMode="auto">
          <a:xfrm>
            <a:off x="6227763" y="1746250"/>
            <a:ext cx="1779434" cy="1074653"/>
          </a:xfrm>
          <a:prstGeom prst="rect">
            <a:avLst/>
          </a:prstGeom>
          <a:solidFill>
            <a:srgbClr val="FFA27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sz="1600" dirty="0" smtClean="0">
                <a:solidFill>
                  <a:srgbClr val="000000"/>
                </a:solidFill>
              </a:rPr>
              <a:t>Presentation- </a:t>
            </a:r>
            <a:r>
              <a:rPr lang="en-US" sz="1600" dirty="0">
                <a:solidFill>
                  <a:srgbClr val="000000"/>
                </a:solidFill>
              </a:rPr>
              <a:t>PT</a:t>
            </a:r>
          </a:p>
          <a:p>
            <a:r>
              <a:rPr lang="en-US" sz="1600" dirty="0" smtClean="0">
                <a:solidFill>
                  <a:srgbClr val="000000"/>
                </a:solidFill>
              </a:rPr>
              <a:t>Actual PT</a:t>
            </a:r>
            <a:endParaRPr lang="en-US" sz="1600" dirty="0">
              <a:solidFill>
                <a:srgbClr val="000000"/>
              </a:solidFill>
            </a:endParaRPr>
          </a:p>
          <a:p>
            <a:r>
              <a:rPr lang="en-US" sz="1600" dirty="0" smtClean="0">
                <a:solidFill>
                  <a:srgbClr val="000000"/>
                </a:solidFill>
              </a:rPr>
              <a:t>Laboratory sample</a:t>
            </a:r>
            <a:endParaRPr lang="en-US" sz="1600" dirty="0">
              <a:solidFill>
                <a:srgbClr val="000000"/>
              </a:solidFill>
            </a:endParaRPr>
          </a:p>
          <a:p>
            <a:r>
              <a:rPr lang="en-US" sz="1600" dirty="0" smtClean="0">
                <a:solidFill>
                  <a:srgbClr val="000000"/>
                </a:solidFill>
              </a:rPr>
              <a:t>Pilot system</a:t>
            </a:r>
            <a:endParaRPr lang="en-US" sz="1600" dirty="0">
              <a:solidFill>
                <a:srgbClr val="000000"/>
              </a:solidFill>
            </a:endParaRPr>
          </a:p>
        </p:txBody>
      </p:sp>
      <p:sp>
        <p:nvSpPr>
          <p:cNvPr id="384008" name="Rectangle 8"/>
          <p:cNvSpPr>
            <a:spLocks noChangeArrowheads="1"/>
          </p:cNvSpPr>
          <p:nvPr/>
        </p:nvSpPr>
        <p:spPr bwMode="auto">
          <a:xfrm>
            <a:off x="3484563" y="1898650"/>
            <a:ext cx="1316167" cy="828432"/>
          </a:xfrm>
          <a:prstGeom prst="rect">
            <a:avLst/>
          </a:prstGeom>
          <a:solidFill>
            <a:srgbClr val="F6BF69"/>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sz="1600" dirty="0" smtClean="0">
                <a:solidFill>
                  <a:srgbClr val="000000"/>
                </a:solidFill>
              </a:rPr>
              <a:t>Explorative</a:t>
            </a:r>
            <a:endParaRPr lang="en-US" sz="1600" dirty="0">
              <a:solidFill>
                <a:srgbClr val="000000"/>
              </a:solidFill>
            </a:endParaRPr>
          </a:p>
          <a:p>
            <a:r>
              <a:rPr lang="en-US" sz="1600" dirty="0" smtClean="0">
                <a:solidFill>
                  <a:srgbClr val="000000"/>
                </a:solidFill>
              </a:rPr>
              <a:t>Experimental</a:t>
            </a:r>
            <a:endParaRPr lang="en-US" sz="1600" dirty="0">
              <a:solidFill>
                <a:srgbClr val="000000"/>
              </a:solidFill>
            </a:endParaRPr>
          </a:p>
          <a:p>
            <a:r>
              <a:rPr lang="en-US" sz="1600" dirty="0" smtClean="0">
                <a:solidFill>
                  <a:srgbClr val="000000"/>
                </a:solidFill>
              </a:rPr>
              <a:t>Evolutionary</a:t>
            </a:r>
            <a:endParaRPr lang="en-US" sz="1600" dirty="0">
              <a:solidFill>
                <a:srgbClr val="000000"/>
              </a:solidFill>
            </a:endParaRPr>
          </a:p>
        </p:txBody>
      </p:sp>
      <p:sp>
        <p:nvSpPr>
          <p:cNvPr id="384009" name="Rectangle 9"/>
          <p:cNvSpPr>
            <a:spLocks noChangeArrowheads="1"/>
          </p:cNvSpPr>
          <p:nvPr/>
        </p:nvSpPr>
        <p:spPr bwMode="auto">
          <a:xfrm>
            <a:off x="969963" y="2051050"/>
            <a:ext cx="1073512" cy="582211"/>
          </a:xfrm>
          <a:prstGeom prst="rect">
            <a:avLst/>
          </a:prstGeom>
          <a:solidFill>
            <a:srgbClr val="EAEC5E"/>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sz="1600" dirty="0">
                <a:solidFill>
                  <a:srgbClr val="000000"/>
                </a:solidFill>
              </a:rPr>
              <a:t>Horizontal</a:t>
            </a:r>
          </a:p>
          <a:p>
            <a:r>
              <a:rPr lang="en-US" sz="1600" dirty="0" smtClean="0">
                <a:solidFill>
                  <a:srgbClr val="000000"/>
                </a:solidFill>
              </a:rPr>
              <a:t>Vertical</a:t>
            </a:r>
            <a:endParaRPr lang="en-US" sz="1600" dirty="0">
              <a:solidFill>
                <a:srgbClr val="000000"/>
              </a:solidFill>
            </a:endParaRPr>
          </a:p>
        </p:txBody>
      </p:sp>
      <p:grpSp>
        <p:nvGrpSpPr>
          <p:cNvPr id="17" name="Group 16"/>
          <p:cNvGrpSpPr/>
          <p:nvPr/>
        </p:nvGrpSpPr>
        <p:grpSpPr>
          <a:xfrm>
            <a:off x="588963" y="5232400"/>
            <a:ext cx="6650037" cy="1016000"/>
            <a:chOff x="588963" y="5232400"/>
            <a:chExt cx="6650037" cy="1016000"/>
          </a:xfrm>
        </p:grpSpPr>
        <p:sp>
          <p:nvSpPr>
            <p:cNvPr id="384006" name="Rectangle 6"/>
            <p:cNvSpPr>
              <a:spLocks noChangeArrowheads="1"/>
            </p:cNvSpPr>
            <p:nvPr/>
          </p:nvSpPr>
          <p:spPr bwMode="auto">
            <a:xfrm>
              <a:off x="588963" y="5305425"/>
              <a:ext cx="4991149" cy="64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r>
                <a:rPr lang="en-US" sz="1800" dirty="0" smtClean="0"/>
                <a:t>Technical knowledge durin</a:t>
              </a:r>
              <a:r>
                <a:rPr lang="en-US" dirty="0" smtClean="0"/>
                <a:t>g the process that can be valuable somewhere else</a:t>
              </a:r>
              <a:endParaRPr lang="en-US" sz="1800" dirty="0"/>
            </a:p>
          </p:txBody>
        </p:sp>
        <p:pic>
          <p:nvPicPr>
            <p:cNvPr id="384010" name="Picture 10"/>
            <p:cNvPicPr>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816600" y="5232400"/>
              <a:ext cx="14224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grpSp>
        <p:nvGrpSpPr>
          <p:cNvPr id="15" name="Group 14"/>
          <p:cNvGrpSpPr/>
          <p:nvPr/>
        </p:nvGrpSpPr>
        <p:grpSpPr>
          <a:xfrm>
            <a:off x="588963" y="2989263"/>
            <a:ext cx="6194425" cy="950927"/>
            <a:chOff x="588963" y="2989263"/>
            <a:chExt cx="6194425" cy="950927"/>
          </a:xfrm>
        </p:grpSpPr>
        <p:sp>
          <p:nvSpPr>
            <p:cNvPr id="384004" name="Rectangle 4"/>
            <p:cNvSpPr>
              <a:spLocks noChangeArrowheads="1"/>
            </p:cNvSpPr>
            <p:nvPr/>
          </p:nvSpPr>
          <p:spPr bwMode="auto">
            <a:xfrm>
              <a:off x="588963" y="3019425"/>
              <a:ext cx="5063157" cy="920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r>
                <a:rPr lang="en-US" sz="1800" dirty="0" smtClean="0"/>
                <a:t>How do end-users/colleagues/you like the PT? </a:t>
              </a:r>
              <a:endParaRPr lang="en-US" sz="1800" dirty="0"/>
            </a:p>
            <a:p>
              <a:r>
                <a:rPr lang="en-US" sz="1800" dirty="0" smtClean="0"/>
                <a:t>What was learnt or experienced during construction / presentation of prototype?</a:t>
              </a:r>
              <a:endParaRPr lang="en-US" sz="1800" dirty="0"/>
            </a:p>
          </p:txBody>
        </p:sp>
        <p:sp>
          <p:nvSpPr>
            <p:cNvPr id="384011" name="Rectangle 11"/>
            <p:cNvSpPr>
              <a:spLocks noChangeArrowheads="1"/>
            </p:cNvSpPr>
            <p:nvPr/>
          </p:nvSpPr>
          <p:spPr bwMode="auto">
            <a:xfrm>
              <a:off x="5770563" y="2989263"/>
              <a:ext cx="10128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sz="5400" dirty="0">
                  <a:solidFill>
                    <a:schemeClr val="accent2"/>
                  </a:solidFill>
                </a:rPr>
                <a:t>+</a:t>
              </a:r>
              <a:r>
                <a:rPr lang="en-US" sz="5400" dirty="0"/>
                <a:t>/</a:t>
              </a:r>
              <a:r>
                <a:rPr lang="en-US" sz="5400" dirty="0">
                  <a:solidFill>
                    <a:schemeClr val="hlink"/>
                  </a:solidFill>
                </a:rPr>
                <a:t>-</a:t>
              </a:r>
            </a:p>
          </p:txBody>
        </p:sp>
      </p:grpSp>
      <p:grpSp>
        <p:nvGrpSpPr>
          <p:cNvPr id="16" name="Group 15"/>
          <p:cNvGrpSpPr/>
          <p:nvPr/>
        </p:nvGrpSpPr>
        <p:grpSpPr>
          <a:xfrm>
            <a:off x="588963" y="3948113"/>
            <a:ext cx="6599237" cy="928687"/>
            <a:chOff x="588963" y="3948113"/>
            <a:chExt cx="6599237" cy="928687"/>
          </a:xfrm>
        </p:grpSpPr>
        <p:sp>
          <p:nvSpPr>
            <p:cNvPr id="384005" name="Rectangle 5"/>
            <p:cNvSpPr>
              <a:spLocks noChangeArrowheads="1"/>
            </p:cNvSpPr>
            <p:nvPr/>
          </p:nvSpPr>
          <p:spPr bwMode="auto">
            <a:xfrm>
              <a:off x="588963" y="4162425"/>
              <a:ext cx="4185680" cy="64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r>
                <a:rPr lang="en-US" sz="1800" dirty="0" smtClean="0"/>
                <a:t>What is the contribution of the prototype?</a:t>
              </a:r>
              <a:endParaRPr lang="en-US" sz="1800" dirty="0"/>
            </a:p>
            <a:p>
              <a:r>
                <a:rPr lang="en-US" sz="1800" dirty="0" smtClean="0"/>
                <a:t>What is (only) infrastructure?</a:t>
              </a:r>
              <a:endParaRPr lang="en-US" sz="1800" dirty="0"/>
            </a:p>
          </p:txBody>
        </p:sp>
        <p:pic>
          <p:nvPicPr>
            <p:cNvPr id="384012" name="Picture 12"/>
            <p:cNvPicPr>
              <a:picLocks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948363" y="3948113"/>
              <a:ext cx="1239837"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Tree>
    <p:extLst>
      <p:ext uri="{BB962C8B-B14F-4D97-AF65-F5344CB8AC3E}">
        <p14:creationId xmlns:p14="http://schemas.microsoft.com/office/powerpoint/2010/main" val="63227065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accel="50000" decel="5000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accel="50000" decel="5000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Introductions</a:t>
            </a:r>
            <a:endParaRPr lang="en-GB" dirty="0"/>
          </a:p>
        </p:txBody>
      </p:sp>
      <p:pic>
        <p:nvPicPr>
          <p:cNvPr id="4" name="Picture 3" descr="jag3.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4494" y="1751606"/>
            <a:ext cx="1398988" cy="1406199"/>
          </a:xfrm>
          <a:prstGeom prst="rect">
            <a:avLst/>
          </a:prstGeom>
        </p:spPr>
      </p:pic>
      <p:sp>
        <p:nvSpPr>
          <p:cNvPr id="5" name="TextBox 4"/>
          <p:cNvSpPr txBox="1"/>
          <p:nvPr/>
        </p:nvSpPr>
        <p:spPr>
          <a:xfrm>
            <a:off x="454494" y="3157805"/>
            <a:ext cx="1487269" cy="369332"/>
          </a:xfrm>
          <a:prstGeom prst="rect">
            <a:avLst/>
          </a:prstGeom>
          <a:noFill/>
        </p:spPr>
        <p:txBody>
          <a:bodyPr wrap="none" rtlCol="0">
            <a:spAutoFit/>
          </a:bodyPr>
          <a:lstStyle/>
          <a:p>
            <a:r>
              <a:rPr lang="en-GB" dirty="0" smtClean="0"/>
              <a:t>Emil </a:t>
            </a:r>
            <a:r>
              <a:rPr lang="en-GB" dirty="0" err="1" smtClean="0"/>
              <a:t>Alégroth</a:t>
            </a:r>
            <a:endParaRPr lang="en-GB" dirty="0"/>
          </a:p>
        </p:txBody>
      </p:sp>
      <p:sp>
        <p:nvSpPr>
          <p:cNvPr id="6" name="Content Placeholder 2"/>
          <p:cNvSpPr txBox="1">
            <a:spLocks/>
          </p:cNvSpPr>
          <p:nvPr/>
        </p:nvSpPr>
        <p:spPr>
          <a:xfrm>
            <a:off x="1941763" y="1600200"/>
            <a:ext cx="6555589" cy="4639235"/>
          </a:xfrm>
          <a:prstGeom prst="rect">
            <a:avLst/>
          </a:prstGeom>
        </p:spPr>
        <p:txBody>
          <a:bodyPr vert="horz" lIns="91440" tIns="45720" rIns="91440" bIns="45720" rtlCol="0">
            <a:normAutofit fontScale="92500" lnSpcReduction="10000"/>
          </a:bodyPr>
          <a:lstStyle/>
          <a:p>
            <a:pPr marL="349250" marR="0" lvl="0" indent="-349250" algn="l" defTabSz="914400" rtl="0" eaLnBrk="1" fontAlgn="auto" latinLnBrk="0" hangingPunct="1">
              <a:lnSpc>
                <a:spcPct val="100000"/>
              </a:lnSpc>
              <a:spcBef>
                <a:spcPts val="2000"/>
              </a:spcBef>
              <a:spcAft>
                <a:spcPts val="0"/>
              </a:spcAft>
              <a:buClrTx/>
              <a:buSzTx/>
              <a:buFont typeface="Wingdings 2" pitchFamily="18" charset="2"/>
              <a:buChar char=""/>
              <a:tabLst/>
              <a:defRPr/>
            </a:pPr>
            <a:r>
              <a:rPr lang="en-GB" sz="2400" dirty="0" smtClean="0"/>
              <a:t>MSc 2010 (Software Engineering)</a:t>
            </a:r>
          </a:p>
          <a:p>
            <a:pPr marL="349250" marR="0" lvl="0" indent="-349250" algn="l" defTabSz="914400" rtl="0" eaLnBrk="1" fontAlgn="auto" latinLnBrk="0" hangingPunct="1">
              <a:lnSpc>
                <a:spcPct val="100000"/>
              </a:lnSpc>
              <a:spcBef>
                <a:spcPts val="2000"/>
              </a:spcBef>
              <a:spcAft>
                <a:spcPts val="0"/>
              </a:spcAft>
              <a:buClrTx/>
              <a:buSzTx/>
              <a:buFont typeface="Wingdings 2" pitchFamily="18" charset="2"/>
              <a:buChar char=""/>
              <a:tabLst/>
              <a:defRPr/>
            </a:pPr>
            <a:r>
              <a:rPr lang="en-GB" sz="2400" dirty="0" err="1" smtClean="0"/>
              <a:t>Phd</a:t>
            </a:r>
            <a:r>
              <a:rPr lang="en-GB" sz="2400" dirty="0" smtClean="0"/>
              <a:t> Candidate 2011</a:t>
            </a:r>
          </a:p>
          <a:p>
            <a:pPr marL="349250" marR="0" lvl="0" indent="-349250" algn="l" defTabSz="914400" rtl="0" eaLnBrk="1" fontAlgn="auto" latinLnBrk="0" hangingPunct="1">
              <a:lnSpc>
                <a:spcPct val="100000"/>
              </a:lnSpc>
              <a:spcBef>
                <a:spcPts val="2000"/>
              </a:spcBef>
              <a:spcAft>
                <a:spcPts val="0"/>
              </a:spcAft>
              <a:buClrTx/>
              <a:buSzTx/>
              <a:buFont typeface="Wingdings 2" pitchFamily="18" charset="2"/>
              <a:buChar char=""/>
              <a:tabLst/>
              <a:defRPr/>
            </a:pPr>
            <a:r>
              <a:rPr lang="en-GB" sz="2400" dirty="0" err="1" smtClean="0"/>
              <a:t>Licenciate</a:t>
            </a:r>
            <a:r>
              <a:rPr lang="en-GB" sz="2400" dirty="0" smtClean="0"/>
              <a:t> degree 2013</a:t>
            </a:r>
          </a:p>
          <a:p>
            <a:pPr marL="349250" marR="0" lvl="0" indent="-349250" algn="l" defTabSz="914400" rtl="0" eaLnBrk="1" fontAlgn="auto" latinLnBrk="0" hangingPunct="1">
              <a:lnSpc>
                <a:spcPct val="100000"/>
              </a:lnSpc>
              <a:spcBef>
                <a:spcPts val="2000"/>
              </a:spcBef>
              <a:spcAft>
                <a:spcPts val="0"/>
              </a:spcAft>
              <a:buClrTx/>
              <a:buSzTx/>
              <a:buFont typeface="Wingdings 2" pitchFamily="18" charset="2"/>
              <a:buChar char=""/>
              <a:tabLst/>
              <a:defRPr/>
            </a:pPr>
            <a:r>
              <a:rPr lang="en-GB" sz="2400" dirty="0" smtClean="0"/>
              <a:t>Planned PhD September 2015</a:t>
            </a:r>
          </a:p>
          <a:p>
            <a:pPr marL="349250" marR="0" lvl="0" indent="-349250" algn="l" defTabSz="914400" rtl="0" eaLnBrk="1" fontAlgn="auto" latinLnBrk="0" hangingPunct="1">
              <a:lnSpc>
                <a:spcPct val="100000"/>
              </a:lnSpc>
              <a:spcBef>
                <a:spcPts val="2000"/>
              </a:spcBef>
              <a:spcAft>
                <a:spcPts val="0"/>
              </a:spcAft>
              <a:buClrTx/>
              <a:buSzTx/>
              <a:buFont typeface="Wingdings 2" pitchFamily="18" charset="2"/>
              <a:buChar char=""/>
              <a:tabLst/>
              <a:defRPr/>
            </a:pPr>
            <a:r>
              <a:rPr kumimoji="0" lang="en-GB" sz="2400" b="0" i="0" u="none" strike="noStrike" kern="1200" cap="none" spc="0" normalizeH="0" baseline="0" noProof="0" dirty="0" smtClean="0">
                <a:ln>
                  <a:noFill/>
                </a:ln>
                <a:solidFill>
                  <a:schemeClr val="accent3"/>
                </a:solidFill>
                <a:effectLst/>
                <a:uLnTx/>
                <a:uFillTx/>
                <a:latin typeface="+mn-lt"/>
                <a:ea typeface="+mn-ea"/>
                <a:cs typeface="+mn-cs"/>
              </a:rPr>
              <a:t>Research</a:t>
            </a:r>
            <a:r>
              <a:rPr kumimoji="0" lang="en-GB" sz="2400" b="0" i="0" u="none" strike="noStrike" kern="1200" cap="none" spc="0" normalizeH="0" baseline="0" noProof="0" dirty="0" smtClean="0">
                <a:ln>
                  <a:noFill/>
                </a:ln>
                <a:solidFill>
                  <a:schemeClr val="tx1"/>
                </a:solidFill>
                <a:effectLst/>
                <a:uLnTx/>
                <a:uFillTx/>
                <a:latin typeface="+mn-lt"/>
                <a:ea typeface="+mn-ea"/>
                <a:cs typeface="+mn-cs"/>
              </a:rPr>
              <a:t>:</a:t>
            </a:r>
          </a:p>
          <a:p>
            <a:pPr marL="685800" marR="0" lvl="1" indent="-336550" algn="l" defTabSz="914400" rtl="0" eaLnBrk="1" fontAlgn="auto" latinLnBrk="0" hangingPunct="1">
              <a:lnSpc>
                <a:spcPct val="100000"/>
              </a:lnSpc>
              <a:spcBef>
                <a:spcPts val="600"/>
              </a:spcBef>
              <a:spcAft>
                <a:spcPts val="0"/>
              </a:spcAft>
              <a:buClr>
                <a:schemeClr val="tx1">
                  <a:lumMod val="65000"/>
                </a:schemeClr>
              </a:buClr>
              <a:buSzTx/>
              <a:buFont typeface="Wingdings 2" pitchFamily="18" charset="2"/>
              <a:buChar char=""/>
              <a:tabLst/>
              <a:defRPr/>
            </a:pPr>
            <a:r>
              <a:rPr kumimoji="0" lang="en-GB" sz="2200" b="0" i="0" u="none" strike="noStrike" kern="1200" cap="none" spc="0" normalizeH="0" baseline="0" noProof="0" dirty="0" smtClean="0">
                <a:ln>
                  <a:noFill/>
                </a:ln>
                <a:solidFill>
                  <a:schemeClr val="tx1"/>
                </a:solidFill>
                <a:effectLst/>
                <a:uLnTx/>
                <a:uFillTx/>
                <a:latin typeface="+mn-lt"/>
                <a:ea typeface="+mn-ea"/>
                <a:cs typeface="+mn-cs"/>
              </a:rPr>
              <a:t>Automated testing</a:t>
            </a:r>
          </a:p>
          <a:p>
            <a:pPr marL="685800" marR="0" lvl="1" indent="-336550" algn="l" defTabSz="914400" rtl="0" eaLnBrk="1" fontAlgn="auto" latinLnBrk="0" hangingPunct="1">
              <a:lnSpc>
                <a:spcPct val="100000"/>
              </a:lnSpc>
              <a:spcBef>
                <a:spcPts val="600"/>
              </a:spcBef>
              <a:spcAft>
                <a:spcPts val="0"/>
              </a:spcAft>
              <a:buClr>
                <a:schemeClr val="tx1">
                  <a:lumMod val="65000"/>
                </a:schemeClr>
              </a:buClr>
              <a:buSzTx/>
              <a:buFont typeface="Wingdings 2" pitchFamily="18" charset="2"/>
              <a:buChar char=""/>
              <a:tabLst/>
              <a:defRPr/>
            </a:pPr>
            <a:r>
              <a:rPr kumimoji="0" lang="en-GB" sz="2200" b="0" i="0" u="none" strike="noStrike" kern="1200" cap="none" spc="0" normalizeH="0" baseline="0" noProof="0" dirty="0" smtClean="0">
                <a:ln>
                  <a:noFill/>
                </a:ln>
                <a:solidFill>
                  <a:schemeClr val="tx1"/>
                </a:solidFill>
                <a:effectLst/>
                <a:uLnTx/>
                <a:uFillTx/>
                <a:latin typeface="+mn-lt"/>
                <a:ea typeface="+mn-ea"/>
                <a:cs typeface="+mn-cs"/>
              </a:rPr>
              <a:t>Model based testing</a:t>
            </a:r>
          </a:p>
          <a:p>
            <a:pPr marL="685800" marR="0" lvl="1" indent="-336550" algn="l" defTabSz="914400" rtl="0" eaLnBrk="1" fontAlgn="auto" latinLnBrk="0" hangingPunct="1">
              <a:lnSpc>
                <a:spcPct val="100000"/>
              </a:lnSpc>
              <a:spcBef>
                <a:spcPts val="600"/>
              </a:spcBef>
              <a:spcAft>
                <a:spcPts val="0"/>
              </a:spcAft>
              <a:buClr>
                <a:schemeClr val="tx1">
                  <a:lumMod val="65000"/>
                </a:schemeClr>
              </a:buClr>
              <a:buSzTx/>
              <a:buFont typeface="Wingdings 2" pitchFamily="18" charset="2"/>
              <a:buChar char=""/>
              <a:tabLst/>
              <a:defRPr/>
            </a:pPr>
            <a:r>
              <a:rPr kumimoji="0" lang="en-GB" sz="2200" b="0" i="0" u="none" strike="noStrike" kern="1200" cap="none" spc="0" normalizeH="0" baseline="0" noProof="0" dirty="0" smtClean="0">
                <a:ln>
                  <a:noFill/>
                </a:ln>
                <a:solidFill>
                  <a:schemeClr val="tx1"/>
                </a:solidFill>
                <a:effectLst/>
                <a:uLnTx/>
                <a:uFillTx/>
                <a:latin typeface="+mn-lt"/>
                <a:ea typeface="+mn-ea"/>
                <a:cs typeface="+mn-cs"/>
              </a:rPr>
              <a:t>Alignment between requirements and tests</a:t>
            </a:r>
          </a:p>
          <a:p>
            <a:pPr marL="228600" indent="-336550" defTabSz="914400">
              <a:spcBef>
                <a:spcPts val="600"/>
              </a:spcBef>
              <a:buClr>
                <a:schemeClr val="tx1">
                  <a:lumMod val="65000"/>
                </a:schemeClr>
              </a:buClr>
              <a:buFont typeface="Wingdings 2" pitchFamily="18" charset="2"/>
              <a:buChar char=""/>
            </a:pPr>
            <a:r>
              <a:rPr lang="en-GB" sz="2200" dirty="0" smtClean="0">
                <a:solidFill>
                  <a:srgbClr val="CCFF33"/>
                </a:solidFill>
              </a:rPr>
              <a:t>Agile software development course</a:t>
            </a:r>
          </a:p>
          <a:p>
            <a:pPr marL="685800" lvl="1" indent="-336550" defTabSz="914400">
              <a:spcBef>
                <a:spcPts val="600"/>
              </a:spcBef>
              <a:buClr>
                <a:schemeClr val="tx1">
                  <a:lumMod val="65000"/>
                </a:schemeClr>
              </a:buClr>
              <a:buFont typeface="Wingdings 2" pitchFamily="18" charset="2"/>
              <a:buChar char=""/>
            </a:pPr>
            <a:r>
              <a:rPr lang="en-GB" sz="2200" dirty="0" smtClean="0"/>
              <a:t>Teacher assistant in the course since 2011!</a:t>
            </a:r>
            <a:endParaRPr kumimoji="0" lang="en-GB" sz="22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15715" name="Rectangle 3"/>
          <p:cNvSpPr>
            <a:spLocks noGrp="1" noChangeArrowheads="1"/>
          </p:cNvSpPr>
          <p:nvPr>
            <p:ph idx="1"/>
          </p:nvPr>
        </p:nvSpPr>
        <p:spPr>
          <a:xfrm>
            <a:off x="430196" y="1431844"/>
            <a:ext cx="6059016" cy="5328592"/>
          </a:xfrm>
        </p:spPr>
        <p:txBody>
          <a:bodyPr/>
          <a:lstStyle/>
          <a:p>
            <a:r>
              <a:rPr lang="de-DE" dirty="0" err="1" smtClean="0"/>
              <a:t>Explorative</a:t>
            </a:r>
            <a:endParaRPr lang="de-DE" dirty="0" smtClean="0"/>
          </a:p>
          <a:p>
            <a:pPr lvl="1"/>
            <a:r>
              <a:rPr lang="de-DE" sz="1800" dirty="0" smtClean="0"/>
              <a:t>Goal: </a:t>
            </a:r>
            <a:r>
              <a:rPr lang="de-DE" sz="1800" dirty="0" err="1" smtClean="0"/>
              <a:t>Identify</a:t>
            </a:r>
            <a:r>
              <a:rPr lang="de-DE" sz="1800" dirty="0" smtClean="0"/>
              <a:t> </a:t>
            </a:r>
            <a:r>
              <a:rPr lang="de-DE" sz="1800" dirty="0" err="1" smtClean="0"/>
              <a:t>requirements</a:t>
            </a:r>
            <a:endParaRPr lang="de-DE" sz="1800" dirty="0" smtClean="0"/>
          </a:p>
          <a:p>
            <a:pPr lvl="1"/>
            <a:r>
              <a:rPr lang="de-DE" sz="1800" dirty="0" smtClean="0"/>
              <a:t>Show alternatives, </a:t>
            </a:r>
            <a:r>
              <a:rPr lang="de-DE" sz="1800" dirty="0" err="1" smtClean="0"/>
              <a:t>capture</a:t>
            </a:r>
            <a:r>
              <a:rPr lang="de-DE" sz="1800" dirty="0" smtClean="0"/>
              <a:t> </a:t>
            </a:r>
            <a:r>
              <a:rPr lang="de-DE" sz="1800" dirty="0" err="1" smtClean="0"/>
              <a:t>feedback</a:t>
            </a:r>
            <a:endParaRPr lang="de-DE" sz="1800" dirty="0" smtClean="0"/>
          </a:p>
          <a:p>
            <a:pPr lvl="1"/>
            <a:endParaRPr lang="de-DE" sz="1800" dirty="0" smtClean="0"/>
          </a:p>
          <a:p>
            <a:r>
              <a:rPr lang="de-DE" dirty="0" smtClean="0"/>
              <a:t>Experimental</a:t>
            </a:r>
          </a:p>
          <a:p>
            <a:pPr lvl="1"/>
            <a:r>
              <a:rPr lang="de-DE" sz="1800" dirty="0" smtClean="0"/>
              <a:t>Goal: </a:t>
            </a:r>
            <a:r>
              <a:rPr lang="de-DE" sz="1800" dirty="0" err="1" smtClean="0"/>
              <a:t>Assess</a:t>
            </a:r>
            <a:r>
              <a:rPr lang="de-DE" sz="1800" dirty="0" smtClean="0"/>
              <a:t> </a:t>
            </a:r>
            <a:r>
              <a:rPr lang="de-DE" sz="1800" dirty="0" err="1" smtClean="0"/>
              <a:t>technical</a:t>
            </a:r>
            <a:r>
              <a:rPr lang="de-DE" sz="1800" dirty="0" smtClean="0"/>
              <a:t> alternatives</a:t>
            </a:r>
          </a:p>
          <a:p>
            <a:pPr lvl="1"/>
            <a:r>
              <a:rPr lang="de-DE" sz="1800" dirty="0" smtClean="0"/>
              <a:t>Test </a:t>
            </a:r>
            <a:r>
              <a:rPr lang="de-DE" sz="1800" dirty="0" err="1" smtClean="0"/>
              <a:t>feasibility</a:t>
            </a:r>
            <a:r>
              <a:rPr lang="de-DE" sz="1800" dirty="0" smtClean="0"/>
              <a:t> </a:t>
            </a:r>
            <a:r>
              <a:rPr lang="de-DE" sz="1800" dirty="0" err="1" smtClean="0"/>
              <a:t>and</a:t>
            </a:r>
            <a:r>
              <a:rPr lang="de-DE" sz="1800" dirty="0" smtClean="0"/>
              <a:t> </a:t>
            </a:r>
            <a:r>
              <a:rPr lang="de-DE" sz="1800" dirty="0" err="1" smtClean="0"/>
              <a:t>implementation</a:t>
            </a:r>
            <a:endParaRPr lang="de-DE" sz="1800" dirty="0" smtClean="0"/>
          </a:p>
          <a:p>
            <a:pPr lvl="1"/>
            <a:endParaRPr lang="de-DE" sz="1800" dirty="0" smtClean="0"/>
          </a:p>
          <a:p>
            <a:r>
              <a:rPr lang="de-DE" dirty="0" err="1" smtClean="0"/>
              <a:t>Evolutionary</a:t>
            </a:r>
            <a:endParaRPr lang="de-DE" dirty="0" smtClean="0"/>
          </a:p>
          <a:p>
            <a:pPr lvl="1"/>
            <a:r>
              <a:rPr lang="de-DE" sz="1800" dirty="0" smtClean="0"/>
              <a:t>Goal: Fitting </a:t>
            </a:r>
            <a:r>
              <a:rPr lang="de-DE" sz="1800" dirty="0" err="1" smtClean="0"/>
              <a:t>system</a:t>
            </a:r>
            <a:r>
              <a:rPr lang="de-DE" sz="1800" dirty="0" smtClean="0"/>
              <a:t> </a:t>
            </a:r>
            <a:r>
              <a:rPr lang="de-DE" sz="1800" dirty="0" err="1" smtClean="0"/>
              <a:t>despite</a:t>
            </a:r>
            <a:r>
              <a:rPr lang="de-DE" sz="1800" dirty="0" smtClean="0"/>
              <a:t> </a:t>
            </a:r>
            <a:r>
              <a:rPr lang="de-DE" sz="1800" dirty="0" err="1" smtClean="0"/>
              <a:t>changing</a:t>
            </a:r>
            <a:r>
              <a:rPr lang="de-DE" sz="1800" dirty="0" smtClean="0"/>
              <a:t> </a:t>
            </a:r>
            <a:r>
              <a:rPr lang="de-DE" sz="1800" dirty="0" err="1" smtClean="0"/>
              <a:t>requirements</a:t>
            </a:r>
            <a:endParaRPr lang="de-DE" sz="1800" dirty="0" smtClean="0"/>
          </a:p>
          <a:p>
            <a:pPr lvl="1"/>
            <a:r>
              <a:rPr lang="de-DE" sz="1800" dirty="0" err="1" smtClean="0"/>
              <a:t>Adjust</a:t>
            </a:r>
            <a:r>
              <a:rPr lang="de-DE" sz="1800" dirty="0" smtClean="0"/>
              <a:t> </a:t>
            </a:r>
            <a:r>
              <a:rPr lang="de-DE" sz="1800" dirty="0" err="1" smtClean="0"/>
              <a:t>running</a:t>
            </a:r>
            <a:r>
              <a:rPr lang="de-DE" sz="1800" dirty="0" smtClean="0"/>
              <a:t> </a:t>
            </a:r>
            <a:r>
              <a:rPr lang="de-DE" sz="1800" dirty="0" err="1" smtClean="0"/>
              <a:t>system</a:t>
            </a:r>
            <a:r>
              <a:rPr lang="de-DE" sz="1800" dirty="0" smtClean="0"/>
              <a:t> </a:t>
            </a:r>
            <a:r>
              <a:rPr lang="de-DE" sz="1800" dirty="0" err="1" smtClean="0"/>
              <a:t>constantly</a:t>
            </a:r>
            <a:r>
              <a:rPr lang="de-DE" sz="1800" dirty="0" smtClean="0"/>
              <a:t> </a:t>
            </a:r>
            <a:r>
              <a:rPr lang="de-DE" sz="1800" dirty="0" err="1" smtClean="0"/>
              <a:t>to</a:t>
            </a:r>
            <a:r>
              <a:rPr lang="de-DE" sz="1800" dirty="0" smtClean="0"/>
              <a:t> </a:t>
            </a:r>
            <a:r>
              <a:rPr lang="de-DE" sz="1800" dirty="0" err="1" smtClean="0"/>
              <a:t>changing</a:t>
            </a:r>
            <a:r>
              <a:rPr lang="de-DE" sz="1800" dirty="0" smtClean="0"/>
              <a:t> </a:t>
            </a:r>
            <a:r>
              <a:rPr lang="de-DE" sz="1800" dirty="0" err="1" smtClean="0"/>
              <a:t>requiremetns</a:t>
            </a:r>
            <a:r>
              <a:rPr lang="de-DE" sz="1800" dirty="0" smtClean="0"/>
              <a:t> </a:t>
            </a:r>
            <a:r>
              <a:rPr lang="de-DE" sz="1800" dirty="0" err="1" smtClean="0"/>
              <a:t>and</a:t>
            </a:r>
            <a:r>
              <a:rPr lang="de-DE" sz="1800" dirty="0" smtClean="0"/>
              <a:t> </a:t>
            </a:r>
            <a:r>
              <a:rPr lang="de-DE" sz="1800" dirty="0" err="1" smtClean="0"/>
              <a:t>constraints</a:t>
            </a:r>
            <a:endParaRPr lang="de-DE" sz="1800" dirty="0" smtClean="0"/>
          </a:p>
        </p:txBody>
      </p:sp>
      <p:grpSp>
        <p:nvGrpSpPr>
          <p:cNvPr id="2" name="Group 4"/>
          <p:cNvGrpSpPr>
            <a:grpSpLocks/>
          </p:cNvGrpSpPr>
          <p:nvPr/>
        </p:nvGrpSpPr>
        <p:grpSpPr bwMode="auto">
          <a:xfrm>
            <a:off x="6678596" y="1575860"/>
            <a:ext cx="1600200" cy="1295400"/>
            <a:chOff x="4224" y="768"/>
            <a:chExt cx="1008" cy="816"/>
          </a:xfrm>
        </p:grpSpPr>
        <p:sp>
          <p:nvSpPr>
            <p:cNvPr id="382991" name="Oval 5"/>
            <p:cNvSpPr>
              <a:spLocks noChangeArrowheads="1"/>
            </p:cNvSpPr>
            <p:nvPr/>
          </p:nvSpPr>
          <p:spPr bwMode="auto">
            <a:xfrm>
              <a:off x="4224" y="1008"/>
              <a:ext cx="720" cy="336"/>
            </a:xfrm>
            <a:prstGeom prst="ellipse">
              <a:avLst/>
            </a:prstGeom>
            <a:solidFill>
              <a:srgbClr val="EF9100"/>
            </a:solidFill>
            <a:ln w="12699">
              <a:solidFill>
                <a:schemeClr val="tx1"/>
              </a:solidFill>
              <a:round/>
              <a:headEnd type="none" w="sm" len="sm"/>
              <a:tailEnd type="none" w="sm" len="sm"/>
            </a:ln>
          </p:spPr>
          <p:txBody>
            <a:bodyPr wrap="none" anchor="ctr"/>
            <a:lstStyle/>
            <a:p>
              <a:endParaRPr lang="de-DE"/>
            </a:p>
          </p:txBody>
        </p:sp>
        <p:sp>
          <p:nvSpPr>
            <p:cNvPr id="382992" name="Rectangle 6"/>
            <p:cNvSpPr>
              <a:spLocks noChangeArrowheads="1"/>
            </p:cNvSpPr>
            <p:nvPr/>
          </p:nvSpPr>
          <p:spPr bwMode="auto">
            <a:xfrm>
              <a:off x="4752" y="768"/>
              <a:ext cx="480" cy="816"/>
            </a:xfrm>
            <a:prstGeom prst="rect">
              <a:avLst/>
            </a:prstGeom>
            <a:solidFill>
              <a:schemeClr val="folHlink">
                <a:alpha val="50195"/>
              </a:schemeClr>
            </a:solidFill>
            <a:ln w="12699">
              <a:solidFill>
                <a:schemeClr val="tx1"/>
              </a:solidFill>
              <a:miter lim="800000"/>
              <a:headEnd type="none" w="sm" len="sm"/>
              <a:tailEnd type="none" w="sm" len="sm"/>
            </a:ln>
          </p:spPr>
          <p:txBody>
            <a:bodyPr wrap="none" anchor="ctr"/>
            <a:lstStyle/>
            <a:p>
              <a:pPr algn="ctr"/>
              <a:r>
                <a:rPr lang="de-DE" sz="2400" i="1" dirty="0" err="1" smtClean="0">
                  <a:latin typeface="Times New Roman" pitchFamily="18" charset="0"/>
                </a:rPr>
                <a:t>Reqt</a:t>
              </a:r>
              <a:r>
                <a:rPr lang="de-DE" sz="2400" i="1" dirty="0" smtClean="0">
                  <a:latin typeface="Times New Roman" pitchFamily="18" charset="0"/>
                </a:rPr>
                <a:t>.</a:t>
              </a:r>
              <a:endParaRPr lang="de-DE" sz="2400" i="1" dirty="0">
                <a:latin typeface="Times New Roman" pitchFamily="18" charset="0"/>
              </a:endParaRPr>
            </a:p>
          </p:txBody>
        </p:sp>
        <p:sp>
          <p:nvSpPr>
            <p:cNvPr id="382993" name="Line 7"/>
            <p:cNvSpPr>
              <a:spLocks noChangeShapeType="1"/>
            </p:cNvSpPr>
            <p:nvPr/>
          </p:nvSpPr>
          <p:spPr bwMode="auto">
            <a:xfrm>
              <a:off x="4512" y="1008"/>
              <a:ext cx="192" cy="0"/>
            </a:xfrm>
            <a:prstGeom prst="line">
              <a:avLst/>
            </a:prstGeom>
            <a:noFill/>
            <a:ln w="5715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de-DE"/>
            </a:p>
          </p:txBody>
        </p:sp>
      </p:grpSp>
      <p:grpSp>
        <p:nvGrpSpPr>
          <p:cNvPr id="3" name="Group 8"/>
          <p:cNvGrpSpPr>
            <a:grpSpLocks/>
          </p:cNvGrpSpPr>
          <p:nvPr/>
        </p:nvGrpSpPr>
        <p:grpSpPr bwMode="auto">
          <a:xfrm>
            <a:off x="6830996" y="3232044"/>
            <a:ext cx="1143000" cy="1143000"/>
            <a:chOff x="4320" y="1776"/>
            <a:chExt cx="720" cy="720"/>
          </a:xfrm>
        </p:grpSpPr>
        <p:sp>
          <p:nvSpPr>
            <p:cNvPr id="382988" name="Oval 9"/>
            <p:cNvSpPr>
              <a:spLocks noChangeArrowheads="1"/>
            </p:cNvSpPr>
            <p:nvPr/>
          </p:nvSpPr>
          <p:spPr bwMode="auto">
            <a:xfrm>
              <a:off x="4560" y="1776"/>
              <a:ext cx="192" cy="576"/>
            </a:xfrm>
            <a:prstGeom prst="ellipse">
              <a:avLst/>
            </a:prstGeom>
            <a:solidFill>
              <a:srgbClr val="EF9100"/>
            </a:solidFill>
            <a:ln w="12699">
              <a:solidFill>
                <a:schemeClr val="tx1"/>
              </a:solidFill>
              <a:round/>
              <a:headEnd type="none" w="sm" len="sm"/>
              <a:tailEnd type="none" w="sm" len="sm"/>
            </a:ln>
          </p:spPr>
          <p:txBody>
            <a:bodyPr wrap="none" anchor="ctr"/>
            <a:lstStyle/>
            <a:p>
              <a:endParaRPr lang="de-DE"/>
            </a:p>
          </p:txBody>
        </p:sp>
        <p:sp>
          <p:nvSpPr>
            <p:cNvPr id="382989" name="Rectangle 10"/>
            <p:cNvSpPr>
              <a:spLocks noChangeArrowheads="1"/>
            </p:cNvSpPr>
            <p:nvPr/>
          </p:nvSpPr>
          <p:spPr bwMode="auto">
            <a:xfrm>
              <a:off x="4320" y="2064"/>
              <a:ext cx="720" cy="432"/>
            </a:xfrm>
            <a:prstGeom prst="rect">
              <a:avLst/>
            </a:prstGeom>
            <a:solidFill>
              <a:schemeClr val="folHlink">
                <a:alpha val="50195"/>
              </a:schemeClr>
            </a:solidFill>
            <a:ln w="12699">
              <a:solidFill>
                <a:schemeClr val="tx1"/>
              </a:solidFill>
              <a:miter lim="800000"/>
              <a:headEnd type="none" w="sm" len="sm"/>
              <a:tailEnd type="none" w="sm" len="sm"/>
            </a:ln>
          </p:spPr>
          <p:txBody>
            <a:bodyPr wrap="none" anchor="ctr"/>
            <a:lstStyle/>
            <a:p>
              <a:pPr algn="ctr"/>
              <a:r>
                <a:rPr lang="de-DE" sz="2400" i="1" dirty="0" err="1" smtClean="0">
                  <a:latin typeface="Times New Roman" pitchFamily="18" charset="0"/>
                </a:rPr>
                <a:t>Technic</a:t>
              </a:r>
              <a:endParaRPr lang="de-DE" sz="2400" i="1" dirty="0">
                <a:latin typeface="Times New Roman" pitchFamily="18" charset="0"/>
              </a:endParaRPr>
            </a:p>
          </p:txBody>
        </p:sp>
        <p:sp>
          <p:nvSpPr>
            <p:cNvPr id="382990" name="Line 11"/>
            <p:cNvSpPr>
              <a:spLocks noChangeShapeType="1"/>
            </p:cNvSpPr>
            <p:nvPr/>
          </p:nvSpPr>
          <p:spPr bwMode="auto">
            <a:xfrm rot="4453155">
              <a:off x="4657" y="1919"/>
              <a:ext cx="192" cy="1"/>
            </a:xfrm>
            <a:prstGeom prst="line">
              <a:avLst/>
            </a:prstGeom>
            <a:noFill/>
            <a:ln w="5715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de-DE"/>
            </a:p>
          </p:txBody>
        </p:sp>
      </p:grpSp>
      <p:grpSp>
        <p:nvGrpSpPr>
          <p:cNvPr id="4" name="Group 12"/>
          <p:cNvGrpSpPr>
            <a:grpSpLocks/>
          </p:cNvGrpSpPr>
          <p:nvPr/>
        </p:nvGrpSpPr>
        <p:grpSpPr bwMode="auto">
          <a:xfrm>
            <a:off x="6449996" y="5032244"/>
            <a:ext cx="2286000" cy="1676400"/>
            <a:chOff x="4080" y="3120"/>
            <a:chExt cx="1440" cy="1056"/>
          </a:xfrm>
        </p:grpSpPr>
        <p:sp>
          <p:nvSpPr>
            <p:cNvPr id="382983" name="Oval 13"/>
            <p:cNvSpPr>
              <a:spLocks noChangeArrowheads="1"/>
            </p:cNvSpPr>
            <p:nvPr/>
          </p:nvSpPr>
          <p:spPr bwMode="auto">
            <a:xfrm>
              <a:off x="4080" y="3216"/>
              <a:ext cx="1200" cy="768"/>
            </a:xfrm>
            <a:prstGeom prst="ellipse">
              <a:avLst/>
            </a:prstGeom>
            <a:solidFill>
              <a:srgbClr val="EF9100"/>
            </a:solidFill>
            <a:ln w="12699">
              <a:solidFill>
                <a:schemeClr val="tx1"/>
              </a:solidFill>
              <a:round/>
              <a:headEnd type="none" w="sm" len="sm"/>
              <a:tailEnd type="none" w="sm" len="sm"/>
            </a:ln>
          </p:spPr>
          <p:txBody>
            <a:bodyPr wrap="none" anchor="ctr"/>
            <a:lstStyle/>
            <a:p>
              <a:endParaRPr lang="de-DE"/>
            </a:p>
          </p:txBody>
        </p:sp>
        <p:sp>
          <p:nvSpPr>
            <p:cNvPr id="382984" name="Rectangle 14"/>
            <p:cNvSpPr>
              <a:spLocks noChangeArrowheads="1"/>
            </p:cNvSpPr>
            <p:nvPr/>
          </p:nvSpPr>
          <p:spPr bwMode="auto">
            <a:xfrm>
              <a:off x="4320" y="3744"/>
              <a:ext cx="720" cy="432"/>
            </a:xfrm>
            <a:prstGeom prst="rect">
              <a:avLst/>
            </a:prstGeom>
            <a:solidFill>
              <a:schemeClr val="folHlink">
                <a:alpha val="50195"/>
              </a:schemeClr>
            </a:solidFill>
            <a:ln w="12699">
              <a:solidFill>
                <a:schemeClr val="tx1"/>
              </a:solidFill>
              <a:miter lim="800000"/>
              <a:headEnd type="none" w="sm" len="sm"/>
              <a:tailEnd type="none" w="sm" len="sm"/>
            </a:ln>
          </p:spPr>
          <p:txBody>
            <a:bodyPr wrap="none" anchor="ctr"/>
            <a:lstStyle/>
            <a:p>
              <a:pPr algn="ctr"/>
              <a:r>
                <a:rPr lang="de-DE" sz="2400" i="1" dirty="0" err="1" smtClean="0">
                  <a:latin typeface="Times New Roman" pitchFamily="18" charset="0"/>
                </a:rPr>
                <a:t>Technic</a:t>
              </a:r>
              <a:endParaRPr lang="de-DE" sz="2400" i="1" dirty="0">
                <a:latin typeface="Times New Roman" pitchFamily="18" charset="0"/>
              </a:endParaRPr>
            </a:p>
          </p:txBody>
        </p:sp>
        <p:sp>
          <p:nvSpPr>
            <p:cNvPr id="382985" name="Rectangle 15"/>
            <p:cNvSpPr>
              <a:spLocks noChangeArrowheads="1"/>
            </p:cNvSpPr>
            <p:nvPr/>
          </p:nvSpPr>
          <p:spPr bwMode="auto">
            <a:xfrm>
              <a:off x="5040" y="3120"/>
              <a:ext cx="480" cy="816"/>
            </a:xfrm>
            <a:prstGeom prst="rect">
              <a:avLst/>
            </a:prstGeom>
            <a:solidFill>
              <a:schemeClr val="folHlink">
                <a:alpha val="50195"/>
              </a:schemeClr>
            </a:solidFill>
            <a:ln w="12699">
              <a:solidFill>
                <a:schemeClr val="tx1"/>
              </a:solidFill>
              <a:miter lim="800000"/>
              <a:headEnd type="none" w="sm" len="sm"/>
              <a:tailEnd type="none" w="sm" len="sm"/>
            </a:ln>
          </p:spPr>
          <p:txBody>
            <a:bodyPr wrap="none" anchor="ctr"/>
            <a:lstStyle/>
            <a:p>
              <a:pPr algn="ctr"/>
              <a:r>
                <a:rPr lang="de-DE" sz="2400" i="1" dirty="0" err="1" smtClean="0">
                  <a:latin typeface="Times New Roman" pitchFamily="18" charset="0"/>
                </a:rPr>
                <a:t>Reqt</a:t>
              </a:r>
              <a:r>
                <a:rPr lang="de-DE" sz="2400" i="1" dirty="0" smtClean="0">
                  <a:latin typeface="Times New Roman" pitchFamily="18" charset="0"/>
                </a:rPr>
                <a:t>.</a:t>
              </a:r>
              <a:endParaRPr lang="de-DE" sz="2400" i="1" dirty="0">
                <a:latin typeface="Times New Roman" pitchFamily="18" charset="0"/>
              </a:endParaRPr>
            </a:p>
          </p:txBody>
        </p:sp>
        <p:sp>
          <p:nvSpPr>
            <p:cNvPr id="382986" name="Line 16"/>
            <p:cNvSpPr>
              <a:spLocks noChangeShapeType="1"/>
            </p:cNvSpPr>
            <p:nvPr/>
          </p:nvSpPr>
          <p:spPr bwMode="auto">
            <a:xfrm>
              <a:off x="4608" y="3216"/>
              <a:ext cx="192" cy="0"/>
            </a:xfrm>
            <a:prstGeom prst="line">
              <a:avLst/>
            </a:prstGeom>
            <a:noFill/>
            <a:ln w="5715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de-DE"/>
            </a:p>
          </p:txBody>
        </p:sp>
        <p:pic>
          <p:nvPicPr>
            <p:cNvPr id="382987" name="Picture 17" descr="BS00580_"/>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368" y="3264"/>
              <a:ext cx="530"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Title 6"/>
          <p:cNvSpPr>
            <a:spLocks noGrp="1"/>
          </p:cNvSpPr>
          <p:nvPr>
            <p:ph type="title"/>
          </p:nvPr>
        </p:nvSpPr>
        <p:spPr/>
        <p:txBody>
          <a:bodyPr/>
          <a:lstStyle/>
          <a:p>
            <a:r>
              <a:rPr lang="en-US" dirty="0" smtClean="0"/>
              <a:t>Prototyping approaches</a:t>
            </a:r>
            <a:endParaRPr lang="en-US" dirty="0"/>
          </a:p>
        </p:txBody>
      </p:sp>
    </p:spTree>
    <p:extLst>
      <p:ext uri="{BB962C8B-B14F-4D97-AF65-F5344CB8AC3E}">
        <p14:creationId xmlns:p14="http://schemas.microsoft.com/office/powerpoint/2010/main" val="156139992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157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331571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3315715">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331571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331571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499"/>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331571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31571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331571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3315715">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5715"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noProof="0" dirty="0" smtClean="0"/>
              <a:t>Evolutionary Development</a:t>
            </a:r>
            <a:endParaRPr lang="en-US" noProof="0" dirty="0"/>
          </a:p>
        </p:txBody>
      </p:sp>
      <p:sp>
        <p:nvSpPr>
          <p:cNvPr id="8" name="Inhaltsplatzhalter 7"/>
          <p:cNvSpPr>
            <a:spLocks noGrp="1"/>
          </p:cNvSpPr>
          <p:nvPr>
            <p:ph idx="1"/>
          </p:nvPr>
        </p:nvSpPr>
        <p:spPr/>
        <p:txBody>
          <a:bodyPr>
            <a:normAutofit/>
          </a:bodyPr>
          <a:lstStyle/>
          <a:p>
            <a:r>
              <a:rPr lang="en-US" noProof="0" dirty="0" smtClean="0"/>
              <a:t>Applicability</a:t>
            </a:r>
          </a:p>
          <a:p>
            <a:pPr lvl="1"/>
            <a:r>
              <a:rPr lang="en-US" dirty="0" smtClean="0"/>
              <a:t>Small to midsize projects</a:t>
            </a:r>
          </a:p>
          <a:p>
            <a:pPr lvl="1"/>
            <a:r>
              <a:rPr lang="en-US" dirty="0" smtClean="0"/>
              <a:t>Parts of larger systems (e.g. user interface)</a:t>
            </a:r>
          </a:p>
          <a:p>
            <a:pPr lvl="1"/>
            <a:r>
              <a:rPr lang="en-US" dirty="0" smtClean="0"/>
              <a:t>Short lifetime projects</a:t>
            </a:r>
          </a:p>
          <a:p>
            <a:endParaRPr lang="en-US" dirty="0"/>
          </a:p>
          <a:p>
            <a:r>
              <a:rPr lang="en-US" dirty="0" smtClean="0"/>
              <a:t>Restrictions</a:t>
            </a:r>
          </a:p>
          <a:p>
            <a:pPr lvl="1"/>
            <a:r>
              <a:rPr lang="en-US" dirty="0" smtClean="0"/>
              <a:t>Process visibility for the customer (what is finally delivered?)</a:t>
            </a:r>
          </a:p>
          <a:p>
            <a:pPr lvl="1"/>
            <a:r>
              <a:rPr lang="en-US" dirty="0" smtClean="0"/>
              <a:t>Risk that systems are only poorly structured</a:t>
            </a:r>
          </a:p>
          <a:p>
            <a:pPr lvl="1"/>
            <a:r>
              <a:rPr lang="en-US" dirty="0" smtClean="0"/>
              <a:t>Special skills in rapid prototyping languages are necessary</a:t>
            </a:r>
          </a:p>
        </p:txBody>
      </p:sp>
    </p:spTree>
    <p:extLst>
      <p:ext uri="{BB962C8B-B14F-4D97-AF65-F5344CB8AC3E}">
        <p14:creationId xmlns:p14="http://schemas.microsoft.com/office/powerpoint/2010/main" val="179714058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 calcmode="lin" valueType="num">
                                      <p:cBhvr additive="base">
                                        <p:cTn id="11" dur="500" fill="hold"/>
                                        <p:tgtEl>
                                          <p:spTgt spid="8">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8">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 calcmode="lin" valueType="num">
                                      <p:cBhvr additive="base">
                                        <p:cTn id="15" dur="5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8">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accel="50000" decel="50000" fill="hold" grpId="0" nodeType="with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 calcmode="lin" valueType="num">
                                      <p:cBhvr additive="base">
                                        <p:cTn id="19" dur="500" fill="hold"/>
                                        <p:tgtEl>
                                          <p:spTgt spid="8">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accel="50000" decel="50000" fill="hold" grpId="0" nodeType="with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anim calcmode="lin" valueType="num">
                                      <p:cBhvr additive="base">
                                        <p:cTn id="23" dur="500" fill="hold"/>
                                        <p:tgtEl>
                                          <p:spTgt spid="8">
                                            <p:txEl>
                                              <p:pRg st="5" end="5"/>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8">
                                            <p:txEl>
                                              <p:pRg st="5" end="5"/>
                                            </p:txEl>
                                          </p:spTgt>
                                        </p:tgtEl>
                                        <p:attrNameLst>
                                          <p:attrName>ppt_y</p:attrName>
                                        </p:attrNameLst>
                                      </p:cBhvr>
                                      <p:tavLst>
                                        <p:tav tm="0">
                                          <p:val>
                                            <p:strVal val="#ppt_y"/>
                                          </p:val>
                                        </p:tav>
                                        <p:tav tm="100000">
                                          <p:val>
                                            <p:strVal val="#ppt_y"/>
                                          </p:val>
                                        </p:tav>
                                      </p:tavLst>
                                    </p:anim>
                                  </p:childTnLst>
                                </p:cTn>
                              </p:par>
                              <p:par>
                                <p:cTn id="25" presetID="2" presetClass="entr" presetSubtype="8" accel="50000" decel="50000" fill="hold" grpId="0" nodeType="with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anim calcmode="lin" valueType="num">
                                      <p:cBhvr additive="base">
                                        <p:cTn id="27" dur="500" fill="hold"/>
                                        <p:tgtEl>
                                          <p:spTgt spid="8">
                                            <p:txEl>
                                              <p:pRg st="6" end="6"/>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8">
                                            <p:txEl>
                                              <p:pRg st="6" end="6"/>
                                            </p:txEl>
                                          </p:spTgt>
                                        </p:tgtEl>
                                        <p:attrNameLst>
                                          <p:attrName>ppt_y</p:attrName>
                                        </p:attrNameLst>
                                      </p:cBhvr>
                                      <p:tavLst>
                                        <p:tav tm="0">
                                          <p:val>
                                            <p:strVal val="#ppt_y"/>
                                          </p:val>
                                        </p:tav>
                                        <p:tav tm="100000">
                                          <p:val>
                                            <p:strVal val="#ppt_y"/>
                                          </p:val>
                                        </p:tav>
                                      </p:tavLst>
                                    </p:anim>
                                  </p:childTnLst>
                                </p:cTn>
                              </p:par>
                              <p:par>
                                <p:cTn id="29" presetID="2" presetClass="entr" presetSubtype="8" accel="50000" decel="50000" fill="hold" grpId="0" nodeType="with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anim calcmode="lin" valueType="num">
                                      <p:cBhvr additive="base">
                                        <p:cTn id="31" dur="500" fill="hold"/>
                                        <p:tgtEl>
                                          <p:spTgt spid="8">
                                            <p:txEl>
                                              <p:pRg st="7" end="7"/>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
                                            <p:txEl>
                                              <p:pRg st="7" end="7"/>
                                            </p:txEl>
                                          </p:spTgt>
                                        </p:tgtEl>
                                        <p:attrNameLst>
                                          <p:attrName>ppt_y</p:attrName>
                                        </p:attrNameLst>
                                      </p:cBhvr>
                                      <p:tavLst>
                                        <p:tav tm="0">
                                          <p:val>
                                            <p:strVal val="#ppt_y"/>
                                          </p:val>
                                        </p:tav>
                                        <p:tav tm="100000">
                                          <p:val>
                                            <p:strVal val="#ppt_y"/>
                                          </p:val>
                                        </p:tav>
                                      </p:tavLst>
                                    </p:anim>
                                  </p:childTnLst>
                                </p:cTn>
                              </p:par>
                              <p:par>
                                <p:cTn id="33" presetID="2" presetClass="entr" presetSubtype="8" accel="50000" decel="50000" fill="hold" grpId="0" nodeType="with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anim calcmode="lin" valueType="num">
                                      <p:cBhvr additive="base">
                                        <p:cTn id="35" dur="500" fill="hold"/>
                                        <p:tgtEl>
                                          <p:spTgt spid="8">
                                            <p:txEl>
                                              <p:pRg st="8" end="8"/>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8">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normAutofit fontScale="92500"/>
          </a:bodyPr>
          <a:lstStyle/>
          <a:p>
            <a:pPr marL="0" indent="0">
              <a:buNone/>
            </a:pPr>
            <a:r>
              <a:rPr lang="en-US" sz="28700" dirty="0" smtClean="0">
                <a:solidFill>
                  <a:srgbClr val="000090"/>
                </a:solidFill>
              </a:rPr>
              <a:t>?</a:t>
            </a:r>
            <a:endParaRPr lang="en-US" sz="28700" dirty="0">
              <a:solidFill>
                <a:srgbClr val="000090"/>
              </a:solidFill>
            </a:endParaRPr>
          </a:p>
        </p:txBody>
      </p:sp>
      <p:sp>
        <p:nvSpPr>
          <p:cNvPr id="4" name="Content Placeholder 3"/>
          <p:cNvSpPr>
            <a:spLocks noGrp="1"/>
          </p:cNvSpPr>
          <p:nvPr>
            <p:ph sz="half" idx="2"/>
          </p:nvPr>
        </p:nvSpPr>
        <p:spPr/>
        <p:txBody>
          <a:bodyPr>
            <a:normAutofit fontScale="92500"/>
          </a:bodyPr>
          <a:lstStyle/>
          <a:p>
            <a:r>
              <a:rPr lang="en-US" dirty="0" smtClean="0"/>
              <a:t>What is your position about the following statements:</a:t>
            </a:r>
          </a:p>
          <a:p>
            <a:pPr lvl="1"/>
            <a:r>
              <a:rPr lang="en-US" dirty="0" smtClean="0"/>
              <a:t>“When a customer accepts our prototype, we polish it a bit more and deliver it as product.”</a:t>
            </a:r>
          </a:p>
          <a:p>
            <a:pPr lvl="1"/>
            <a:endParaRPr lang="en-US" dirty="0" smtClean="0"/>
          </a:p>
          <a:p>
            <a:pPr lvl="1"/>
            <a:r>
              <a:rPr lang="en-US" dirty="0" smtClean="0"/>
              <a:t>“We write our prototypes in a different programming language to discourage </a:t>
            </a:r>
            <a:r>
              <a:rPr lang="en-US" dirty="0" err="1" smtClean="0"/>
              <a:t>copy&amp;paste</a:t>
            </a:r>
            <a:r>
              <a:rPr lang="en-US" dirty="0" smtClean="0"/>
              <a:t> to the main product.”</a:t>
            </a:r>
            <a:endParaRPr lang="en-US" dirty="0"/>
          </a:p>
        </p:txBody>
      </p:sp>
    </p:spTree>
    <p:extLst>
      <p:ext uri="{BB962C8B-B14F-4D97-AF65-F5344CB8AC3E}">
        <p14:creationId xmlns:p14="http://schemas.microsoft.com/office/powerpoint/2010/main" val="10290649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accel="50000" decel="50000"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accel="50000" decel="5000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 calcmode="lin" valueType="num">
                                      <p:cBhvr additive="base">
                                        <p:cTn id="1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2846" y="836712"/>
            <a:ext cx="9276748" cy="4032448"/>
          </a:xfrm>
          <a:prstGeom prst="rect">
            <a:avLst/>
          </a:prstGeom>
        </p:spPr>
      </p:pic>
      <p:sp>
        <p:nvSpPr>
          <p:cNvPr id="6" name="TextBox 5"/>
          <p:cNvSpPr txBox="1"/>
          <p:nvPr/>
        </p:nvSpPr>
        <p:spPr>
          <a:xfrm>
            <a:off x="395536" y="4869160"/>
            <a:ext cx="8424936" cy="1477328"/>
          </a:xfrm>
          <a:prstGeom prst="rect">
            <a:avLst/>
          </a:prstGeom>
          <a:noFill/>
        </p:spPr>
        <p:txBody>
          <a:bodyPr wrap="square" rtlCol="0">
            <a:spAutoFit/>
          </a:bodyPr>
          <a:lstStyle/>
          <a:p>
            <a:r>
              <a:rPr lang="en-US" dirty="0" smtClean="0">
                <a:hlinkClick r:id="rId3"/>
              </a:rPr>
              <a:t>http://agilemanifesto.org</a:t>
            </a:r>
            <a:endParaRPr lang="en-US" dirty="0" smtClean="0"/>
          </a:p>
          <a:p>
            <a:pPr marL="285750" indent="-285750">
              <a:buFont typeface="Arial"/>
              <a:buChar char="•"/>
            </a:pPr>
            <a:r>
              <a:rPr lang="en-US" dirty="0" smtClean="0"/>
              <a:t>Began as a provocation: Plan-driven development did not safe the Software world…</a:t>
            </a:r>
          </a:p>
          <a:p>
            <a:pPr marL="285750" indent="-285750">
              <a:buFont typeface="Arial"/>
              <a:buChar char="•"/>
            </a:pPr>
            <a:r>
              <a:rPr lang="en-US" dirty="0" smtClean="0"/>
              <a:t>Now a very serious movement, well adapted in industry.</a:t>
            </a:r>
          </a:p>
          <a:p>
            <a:pPr marL="285750" indent="-285750">
              <a:buFont typeface="Arial"/>
              <a:buChar char="•"/>
            </a:pPr>
            <a:r>
              <a:rPr lang="en-US" dirty="0" smtClean="0"/>
              <a:t>There are a couple of established agile methods: How to integrate these values in everyday software development</a:t>
            </a:r>
          </a:p>
        </p:txBody>
      </p:sp>
    </p:spTree>
    <p:extLst>
      <p:ext uri="{BB962C8B-B14F-4D97-AF65-F5344CB8AC3E}">
        <p14:creationId xmlns:p14="http://schemas.microsoft.com/office/powerpoint/2010/main" val="134776926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accel="50000" decel="5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normAutofit/>
          </a:bodyPr>
          <a:lstStyle/>
          <a:p>
            <a:pPr marL="0" indent="0">
              <a:buNone/>
            </a:pPr>
            <a:r>
              <a:rPr lang="en-US" sz="28700" dirty="0" smtClean="0">
                <a:solidFill>
                  <a:srgbClr val="000090"/>
                </a:solidFill>
              </a:rPr>
              <a:t>?</a:t>
            </a:r>
            <a:endParaRPr lang="en-US" sz="28700" dirty="0">
              <a:solidFill>
                <a:srgbClr val="000090"/>
              </a:solidFill>
            </a:endParaRPr>
          </a:p>
        </p:txBody>
      </p:sp>
      <p:sp>
        <p:nvSpPr>
          <p:cNvPr id="4" name="Content Placeholder 3"/>
          <p:cNvSpPr>
            <a:spLocks noGrp="1"/>
          </p:cNvSpPr>
          <p:nvPr>
            <p:ph sz="half" idx="2"/>
          </p:nvPr>
        </p:nvSpPr>
        <p:spPr/>
        <p:txBody>
          <a:bodyPr>
            <a:normAutofit/>
          </a:bodyPr>
          <a:lstStyle/>
          <a:p>
            <a:r>
              <a:rPr lang="en-US" dirty="0" smtClean="0"/>
              <a:t>Can the following projects be agile?</a:t>
            </a:r>
          </a:p>
          <a:p>
            <a:pPr lvl="1"/>
            <a:r>
              <a:rPr lang="en-US" dirty="0" smtClean="0"/>
              <a:t>App development</a:t>
            </a:r>
          </a:p>
          <a:p>
            <a:pPr lvl="1"/>
            <a:r>
              <a:rPr lang="en-US" dirty="0" smtClean="0"/>
              <a:t>Online shop</a:t>
            </a:r>
          </a:p>
          <a:p>
            <a:pPr lvl="1"/>
            <a:r>
              <a:rPr lang="en-US" dirty="0" smtClean="0"/>
              <a:t>Mission controller for Airplane</a:t>
            </a:r>
          </a:p>
          <a:p>
            <a:pPr lvl="1"/>
            <a:r>
              <a:rPr lang="en-US" dirty="0" smtClean="0"/>
              <a:t>Controller for nuclear plant</a:t>
            </a:r>
            <a:endParaRPr lang="en-US" dirty="0"/>
          </a:p>
        </p:txBody>
      </p:sp>
    </p:spTree>
    <p:extLst>
      <p:ext uri="{BB962C8B-B14F-4D97-AF65-F5344CB8AC3E}">
        <p14:creationId xmlns:p14="http://schemas.microsoft.com/office/powerpoint/2010/main" val="27226703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accel="50000" decel="50000"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accel="50000" decel="5000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accel="50000" decel="50000" fill="hold" grpId="0"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accel="50000" decel="5000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additive="base">
                                        <p:cTn id="2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Software development</a:t>
            </a:r>
            <a:endParaRPr lang="en-US" dirty="0"/>
          </a:p>
        </p:txBody>
      </p:sp>
      <p:sp>
        <p:nvSpPr>
          <p:cNvPr id="3" name="Content Placeholder 2"/>
          <p:cNvSpPr>
            <a:spLocks noGrp="1"/>
          </p:cNvSpPr>
          <p:nvPr>
            <p:ph idx="1"/>
          </p:nvPr>
        </p:nvSpPr>
        <p:spPr/>
        <p:txBody>
          <a:bodyPr/>
          <a:lstStyle/>
          <a:p>
            <a:pPr>
              <a:buNone/>
            </a:pPr>
            <a:r>
              <a:rPr lang="en-US" dirty="0" smtClean="0"/>
              <a:t> </a:t>
            </a:r>
            <a:endParaRPr lang="en-US" dirty="0"/>
          </a:p>
        </p:txBody>
      </p:sp>
      <p:sp>
        <p:nvSpPr>
          <p:cNvPr id="4" name="Rectangle 3"/>
          <p:cNvSpPr/>
          <p:nvPr/>
        </p:nvSpPr>
        <p:spPr>
          <a:xfrm>
            <a:off x="1434106" y="4080895"/>
            <a:ext cx="2186955" cy="1632050"/>
          </a:xfrm>
          <a:prstGeom prst="rect">
            <a:avLst/>
          </a:prstGeom>
          <a:gradFill>
            <a:gsLst>
              <a:gs pos="0">
                <a:schemeClr val="accent3">
                  <a:lumMod val="50000"/>
                </a:schemeClr>
              </a:gs>
              <a:gs pos="65000">
                <a:schemeClr val="accent3">
                  <a:lumMod val="75000"/>
                </a:schemeClr>
              </a:gs>
              <a:gs pos="100000">
                <a:schemeClr val="accent3"/>
              </a:gs>
            </a:gsLst>
          </a:gradFill>
          <a:ln>
            <a:noFill/>
          </a:ln>
        </p:spPr>
        <p:style>
          <a:lnRef idx="1">
            <a:schemeClr val="accent1"/>
          </a:lnRef>
          <a:fillRef idx="3">
            <a:schemeClr val="accent1"/>
          </a:fillRef>
          <a:effectRef idx="2">
            <a:schemeClr val="accent1"/>
          </a:effectRef>
          <a:fontRef idx="minor">
            <a:schemeClr val="lt1"/>
          </a:fontRef>
        </p:style>
        <p:txBody>
          <a:bodyPr anchor="ctr" anchorCtr="0"/>
          <a:lstStyle/>
          <a:p>
            <a:pPr algn="ctr"/>
            <a:r>
              <a:rPr lang="en-US" sz="2400" dirty="0" smtClean="0">
                <a:solidFill>
                  <a:schemeClr val="bg1"/>
                </a:solidFill>
              </a:rPr>
              <a:t>Requirements elicitation/Design</a:t>
            </a:r>
            <a:endParaRPr lang="en-US" sz="2400" dirty="0">
              <a:solidFill>
                <a:schemeClr val="bg1"/>
              </a:solidFill>
            </a:endParaRPr>
          </a:p>
        </p:txBody>
      </p:sp>
      <p:sp>
        <p:nvSpPr>
          <p:cNvPr id="5" name="Rectangle 4"/>
          <p:cNvSpPr/>
          <p:nvPr/>
        </p:nvSpPr>
        <p:spPr>
          <a:xfrm>
            <a:off x="3452153" y="1800032"/>
            <a:ext cx="2186955" cy="1632050"/>
          </a:xfrm>
          <a:prstGeom prst="rect">
            <a:avLst/>
          </a:prstGeom>
          <a:gradFill>
            <a:gsLst>
              <a:gs pos="0">
                <a:schemeClr val="accent3">
                  <a:lumMod val="50000"/>
                </a:schemeClr>
              </a:gs>
              <a:gs pos="65000">
                <a:schemeClr val="accent3">
                  <a:lumMod val="75000"/>
                </a:schemeClr>
              </a:gs>
              <a:gs pos="100000">
                <a:schemeClr val="accent3"/>
              </a:gs>
            </a:gsLst>
          </a:gradFill>
          <a:ln>
            <a:noFill/>
          </a:ln>
        </p:spPr>
        <p:style>
          <a:lnRef idx="1">
            <a:schemeClr val="accent1"/>
          </a:lnRef>
          <a:fillRef idx="3">
            <a:schemeClr val="accent1"/>
          </a:fillRef>
          <a:effectRef idx="2">
            <a:schemeClr val="accent1"/>
          </a:effectRef>
          <a:fontRef idx="minor">
            <a:schemeClr val="lt1"/>
          </a:fontRef>
        </p:style>
        <p:txBody>
          <a:bodyPr anchor="ctr" anchorCtr="0"/>
          <a:lstStyle/>
          <a:p>
            <a:pPr algn="ctr"/>
            <a:r>
              <a:rPr lang="en-US" sz="2400" dirty="0" smtClean="0">
                <a:solidFill>
                  <a:srgbClr val="000000"/>
                </a:solidFill>
              </a:rPr>
              <a:t>Development</a:t>
            </a:r>
            <a:endParaRPr lang="en-US" sz="2400" dirty="0">
              <a:solidFill>
                <a:srgbClr val="000000"/>
              </a:solidFill>
            </a:endParaRPr>
          </a:p>
        </p:txBody>
      </p:sp>
      <p:sp>
        <p:nvSpPr>
          <p:cNvPr id="6" name="Rectangle 5"/>
          <p:cNvSpPr/>
          <p:nvPr/>
        </p:nvSpPr>
        <p:spPr>
          <a:xfrm>
            <a:off x="6090704" y="4080895"/>
            <a:ext cx="2186955" cy="1632050"/>
          </a:xfrm>
          <a:prstGeom prst="rect">
            <a:avLst/>
          </a:prstGeom>
          <a:gradFill>
            <a:gsLst>
              <a:gs pos="0">
                <a:schemeClr val="accent3">
                  <a:lumMod val="50000"/>
                </a:schemeClr>
              </a:gs>
              <a:gs pos="65000">
                <a:schemeClr val="accent3">
                  <a:lumMod val="75000"/>
                </a:schemeClr>
              </a:gs>
              <a:gs pos="100000">
                <a:schemeClr val="accent3"/>
              </a:gs>
            </a:gsLst>
          </a:gradFill>
          <a:ln>
            <a:noFill/>
          </a:ln>
        </p:spPr>
        <p:style>
          <a:lnRef idx="1">
            <a:schemeClr val="accent1"/>
          </a:lnRef>
          <a:fillRef idx="3">
            <a:schemeClr val="accent1"/>
          </a:fillRef>
          <a:effectRef idx="2">
            <a:schemeClr val="accent1"/>
          </a:effectRef>
          <a:fontRef idx="minor">
            <a:schemeClr val="lt1"/>
          </a:fontRef>
        </p:style>
        <p:txBody>
          <a:bodyPr anchor="ctr" anchorCtr="0"/>
          <a:lstStyle/>
          <a:p>
            <a:pPr algn="ctr"/>
            <a:r>
              <a:rPr lang="en-US" sz="2400" dirty="0" smtClean="0">
                <a:solidFill>
                  <a:srgbClr val="000000"/>
                </a:solidFill>
              </a:rPr>
              <a:t>Testing/Verification/Validation</a:t>
            </a:r>
            <a:endParaRPr lang="en-US" sz="2400" dirty="0">
              <a:solidFill>
                <a:srgbClr val="000000"/>
              </a:solidFill>
            </a:endParaRPr>
          </a:p>
        </p:txBody>
      </p:sp>
      <p:sp>
        <p:nvSpPr>
          <p:cNvPr id="7" name="Right Arrow 6"/>
          <p:cNvSpPr/>
          <p:nvPr/>
        </p:nvSpPr>
        <p:spPr>
          <a:xfrm rot="18509888">
            <a:off x="2436679" y="3066579"/>
            <a:ext cx="822960" cy="822960"/>
          </a:xfrm>
          <a:prstGeom prst="rightArrow">
            <a:avLst/>
          </a:prstGeom>
          <a:gradFill>
            <a:gsLst>
              <a:gs pos="0">
                <a:schemeClr val="accent3">
                  <a:lumMod val="50000"/>
                </a:schemeClr>
              </a:gs>
              <a:gs pos="65000">
                <a:schemeClr val="accent3">
                  <a:lumMod val="75000"/>
                </a:schemeClr>
              </a:gs>
              <a:gs pos="100000">
                <a:schemeClr val="accent3"/>
              </a:gs>
            </a:gsLst>
          </a:gradFill>
          <a:ln>
            <a:noFill/>
          </a:ln>
        </p:spPr>
        <p:style>
          <a:lnRef idx="1">
            <a:schemeClr val="accent1"/>
          </a:lnRef>
          <a:fillRef idx="3">
            <a:schemeClr val="accent1"/>
          </a:fillRef>
          <a:effectRef idx="2">
            <a:schemeClr val="accent1"/>
          </a:effectRef>
          <a:fontRef idx="minor">
            <a:schemeClr val="lt1"/>
          </a:fontRef>
        </p:style>
      </p:sp>
      <p:sp>
        <p:nvSpPr>
          <p:cNvPr id="8" name="Right Arrow 7"/>
          <p:cNvSpPr/>
          <p:nvPr/>
        </p:nvSpPr>
        <p:spPr>
          <a:xfrm rot="2619670">
            <a:off x="5969677" y="3119233"/>
            <a:ext cx="822960" cy="822960"/>
          </a:xfrm>
          <a:prstGeom prst="rightArrow">
            <a:avLst/>
          </a:prstGeom>
          <a:gradFill>
            <a:gsLst>
              <a:gs pos="0">
                <a:schemeClr val="accent3">
                  <a:lumMod val="50000"/>
                </a:schemeClr>
              </a:gs>
              <a:gs pos="65000">
                <a:schemeClr val="accent3">
                  <a:lumMod val="75000"/>
                </a:schemeClr>
              </a:gs>
              <a:gs pos="100000">
                <a:schemeClr val="accent3"/>
              </a:gs>
            </a:gsLst>
          </a:gradFill>
          <a:ln>
            <a:noFill/>
          </a:ln>
        </p:spPr>
        <p:style>
          <a:lnRef idx="1">
            <a:schemeClr val="accent1"/>
          </a:lnRef>
          <a:fillRef idx="3">
            <a:schemeClr val="accent1"/>
          </a:fillRef>
          <a:effectRef idx="2">
            <a:schemeClr val="accent1"/>
          </a:effectRef>
          <a:fontRef idx="minor">
            <a:schemeClr val="lt1"/>
          </a:fontRef>
        </p:style>
      </p:sp>
      <p:sp>
        <p:nvSpPr>
          <p:cNvPr id="9" name="Right Arrow 8"/>
          <p:cNvSpPr/>
          <p:nvPr/>
        </p:nvSpPr>
        <p:spPr>
          <a:xfrm rot="10800000">
            <a:off x="4415186" y="4538353"/>
            <a:ext cx="822960" cy="822960"/>
          </a:xfrm>
          <a:prstGeom prst="rightArrow">
            <a:avLst/>
          </a:prstGeom>
          <a:gradFill>
            <a:gsLst>
              <a:gs pos="0">
                <a:schemeClr val="accent3">
                  <a:lumMod val="50000"/>
                </a:schemeClr>
              </a:gs>
              <a:gs pos="65000">
                <a:schemeClr val="accent3">
                  <a:lumMod val="75000"/>
                </a:schemeClr>
              </a:gs>
              <a:gs pos="100000">
                <a:schemeClr val="accent3"/>
              </a:gs>
            </a:gsLst>
          </a:gradFill>
          <a:ln>
            <a:noFill/>
          </a:ln>
        </p:spPr>
        <p:style>
          <a:lnRef idx="1">
            <a:schemeClr val="accent1"/>
          </a:lnRef>
          <a:fillRef idx="3">
            <a:schemeClr val="accent1"/>
          </a:fillRef>
          <a:effectRef idx="2">
            <a:schemeClr val="accent1"/>
          </a:effectRef>
          <a:fontRef idx="minor">
            <a:schemeClr val="lt1"/>
          </a:fontRef>
        </p:style>
      </p:sp>
      <p:sp>
        <p:nvSpPr>
          <p:cNvPr id="10" name="TextBox 9"/>
          <p:cNvSpPr txBox="1"/>
          <p:nvPr/>
        </p:nvSpPr>
        <p:spPr>
          <a:xfrm>
            <a:off x="907795" y="5777770"/>
            <a:ext cx="3275256" cy="923330"/>
          </a:xfrm>
          <a:prstGeom prst="rect">
            <a:avLst/>
          </a:prstGeom>
          <a:noFill/>
        </p:spPr>
        <p:txBody>
          <a:bodyPr wrap="none" rtlCol="0">
            <a:spAutoFit/>
          </a:bodyPr>
          <a:lstStyle/>
          <a:p>
            <a:r>
              <a:rPr lang="en-US" dirty="0" smtClean="0"/>
              <a:t>User stories (tasks)</a:t>
            </a:r>
          </a:p>
          <a:p>
            <a:r>
              <a:rPr lang="en-US" dirty="0" smtClean="0"/>
              <a:t>The code is the documentation</a:t>
            </a:r>
          </a:p>
          <a:p>
            <a:r>
              <a:rPr lang="en-US" dirty="0" smtClean="0"/>
              <a:t>Regular meetings with customer</a:t>
            </a:r>
            <a:endParaRPr lang="en-US" dirty="0"/>
          </a:p>
        </p:txBody>
      </p:sp>
      <p:sp>
        <p:nvSpPr>
          <p:cNvPr id="11" name="TextBox 10"/>
          <p:cNvSpPr txBox="1"/>
          <p:nvPr/>
        </p:nvSpPr>
        <p:spPr>
          <a:xfrm>
            <a:off x="5639108" y="1800032"/>
            <a:ext cx="3395806" cy="646331"/>
          </a:xfrm>
          <a:prstGeom prst="rect">
            <a:avLst/>
          </a:prstGeom>
          <a:noFill/>
        </p:spPr>
        <p:txBody>
          <a:bodyPr wrap="none" rtlCol="0">
            <a:spAutoFit/>
          </a:bodyPr>
          <a:lstStyle/>
          <a:p>
            <a:r>
              <a:rPr lang="en-US" dirty="0" smtClean="0"/>
              <a:t>Pair programming</a:t>
            </a:r>
          </a:p>
          <a:p>
            <a:r>
              <a:rPr lang="en-US" dirty="0" smtClean="0"/>
              <a:t>Team development (Repositories)</a:t>
            </a:r>
            <a:endParaRPr lang="en-US" dirty="0"/>
          </a:p>
        </p:txBody>
      </p:sp>
      <p:sp>
        <p:nvSpPr>
          <p:cNvPr id="12" name="TextBox 11"/>
          <p:cNvSpPr txBox="1"/>
          <p:nvPr/>
        </p:nvSpPr>
        <p:spPr>
          <a:xfrm>
            <a:off x="6058774" y="5777770"/>
            <a:ext cx="3182106" cy="923330"/>
          </a:xfrm>
          <a:prstGeom prst="rect">
            <a:avLst/>
          </a:prstGeom>
          <a:noFill/>
        </p:spPr>
        <p:txBody>
          <a:bodyPr wrap="none" rtlCol="0">
            <a:spAutoFit/>
          </a:bodyPr>
          <a:lstStyle/>
          <a:p>
            <a:r>
              <a:rPr lang="en-US" dirty="0" smtClean="0"/>
              <a:t>Automated Unit testing</a:t>
            </a:r>
          </a:p>
          <a:p>
            <a:r>
              <a:rPr lang="en-US" dirty="0" smtClean="0"/>
              <a:t>Test-driven development (TDD)</a:t>
            </a:r>
          </a:p>
          <a:p>
            <a:r>
              <a:rPr lang="en-US" dirty="0" smtClean="0"/>
              <a:t>Acceptance tests</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accel="50000" decel="5000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8" accel="50000" decel="5000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0-#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8" accel="50000" decel="5000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0-#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accel="50000" decel="5000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0-#ppt_w/2"/>
                                          </p:val>
                                        </p:tav>
                                        <p:tav tm="100000">
                                          <p:val>
                                            <p:strVal val="#ppt_x"/>
                                          </p:val>
                                        </p:tav>
                                      </p:tavLst>
                                    </p:anim>
                                    <p:anim calcmode="lin" valueType="num">
                                      <p:cBhvr additive="base">
                                        <p:cTn id="3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accel="50000" decel="5000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0-#ppt_w/2"/>
                                          </p:val>
                                        </p:tav>
                                        <p:tav tm="100000">
                                          <p:val>
                                            <p:strVal val="#ppt_x"/>
                                          </p:val>
                                        </p:tav>
                                      </p:tavLst>
                                    </p:anim>
                                    <p:anim calcmode="lin" valueType="num">
                                      <p:cBhvr additive="base">
                                        <p:cTn id="40"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accel="50000" decel="5000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0-#ppt_w/2"/>
                                          </p:val>
                                        </p:tav>
                                        <p:tav tm="100000">
                                          <p:val>
                                            <p:strVal val="#ppt_x"/>
                                          </p:val>
                                        </p:tav>
                                      </p:tavLst>
                                    </p:anim>
                                    <p:anim calcmode="lin" valueType="num">
                                      <p:cBhvr additive="base">
                                        <p:cTn id="46"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0" grpId="0"/>
      <p:bldP spid="11" grpId="0"/>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Agile processes</a:t>
            </a:r>
            <a:endParaRPr lang="en-GB" dirty="0"/>
          </a:p>
        </p:txBody>
      </p:sp>
      <p:sp>
        <p:nvSpPr>
          <p:cNvPr id="3" name="Content Placeholder 2"/>
          <p:cNvSpPr>
            <a:spLocks noGrp="1"/>
          </p:cNvSpPr>
          <p:nvPr>
            <p:ph idx="1"/>
          </p:nvPr>
        </p:nvSpPr>
        <p:spPr/>
        <p:txBody>
          <a:bodyPr/>
          <a:lstStyle/>
          <a:p>
            <a:r>
              <a:rPr lang="en-GB" dirty="0" err="1" smtClean="0"/>
              <a:t>eXtreme</a:t>
            </a:r>
            <a:r>
              <a:rPr lang="en-GB" dirty="0" smtClean="0"/>
              <a:t> programming (XP)</a:t>
            </a:r>
          </a:p>
          <a:p>
            <a:r>
              <a:rPr lang="en-GB" dirty="0" smtClean="0"/>
              <a:t>Scrum</a:t>
            </a:r>
          </a:p>
          <a:p>
            <a:r>
              <a:rPr lang="en-GB" dirty="0" err="1" smtClean="0"/>
              <a:t>Kanban</a:t>
            </a:r>
            <a:endParaRPr lang="en-GB" dirty="0" smtClean="0"/>
          </a:p>
          <a:p>
            <a:r>
              <a:rPr lang="en-GB" dirty="0" smtClean="0"/>
              <a:t>“Lean”</a:t>
            </a:r>
          </a:p>
          <a:p>
            <a:r>
              <a:rPr lang="en-GB" dirty="0" smtClean="0"/>
              <a:t>Crystal</a:t>
            </a:r>
          </a:p>
          <a:p>
            <a:r>
              <a:rPr lang="en-GB" dirty="0" smtClean="0"/>
              <a:t>ETC</a:t>
            </a:r>
            <a:endParaRPr lang="en-GB"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accel="50000" decel="5000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accel="50000" decel="5000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accel="50000" decel="5000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accel="50000" decel="5000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accel="50000" decel="5000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Conclusions</a:t>
            </a:r>
            <a:endParaRPr lang="en-GB" dirty="0"/>
          </a:p>
        </p:txBody>
      </p:sp>
      <p:sp>
        <p:nvSpPr>
          <p:cNvPr id="3" name="Content Placeholder 2"/>
          <p:cNvSpPr>
            <a:spLocks noGrp="1"/>
          </p:cNvSpPr>
          <p:nvPr>
            <p:ph idx="1"/>
          </p:nvPr>
        </p:nvSpPr>
        <p:spPr/>
        <p:txBody>
          <a:bodyPr/>
          <a:lstStyle/>
          <a:p>
            <a:r>
              <a:rPr lang="en-GB" dirty="0" smtClean="0"/>
              <a:t>Efficient software development requires a development process</a:t>
            </a:r>
          </a:p>
          <a:p>
            <a:r>
              <a:rPr lang="en-GB" dirty="0" smtClean="0"/>
              <a:t>Traditional processes</a:t>
            </a:r>
          </a:p>
          <a:p>
            <a:pPr lvl="1"/>
            <a:r>
              <a:rPr lang="en-GB" dirty="0" smtClean="0"/>
              <a:t>Not efficient when requirements change</a:t>
            </a:r>
          </a:p>
          <a:p>
            <a:r>
              <a:rPr lang="en-GB" dirty="0" smtClean="0"/>
              <a:t>Agile software development</a:t>
            </a:r>
          </a:p>
          <a:p>
            <a:pPr lvl="1"/>
            <a:r>
              <a:rPr lang="en-GB" dirty="0" smtClean="0"/>
              <a:t>Processes for efficient software development in the context of change</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accel="50000" decel="5000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8" accel="50000" decel="5000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accel="50000" decel="5000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ppt_y"/>
                                          </p:val>
                                        </p:tav>
                                        <p:tav tm="100000">
                                          <p:val>
                                            <p:strVal val="#ppt_y"/>
                                          </p:val>
                                        </p:tav>
                                      </p:tavLst>
                                    </p:anim>
                                  </p:childTnLst>
                                </p:cTn>
                              </p:par>
                              <p:par>
                                <p:cTn id="25" presetID="2" presetClass="entr" presetSubtype="8" accel="50000" decel="5000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normAutofit fontScale="90000"/>
          </a:bodyPr>
          <a:lstStyle/>
          <a:p>
            <a:r>
              <a:rPr lang="en-US" noProof="0" dirty="0" smtClean="0"/>
              <a:t>Agile Methods: </a:t>
            </a:r>
            <a:r>
              <a:rPr lang="en-US" noProof="0" dirty="0" err="1" smtClean="0"/>
              <a:t>eXtreme</a:t>
            </a:r>
            <a:r>
              <a:rPr lang="en-US" noProof="0" dirty="0" smtClean="0"/>
              <a:t> Programming (XP)</a:t>
            </a:r>
            <a:endParaRPr lang="en-US" noProof="0" dirty="0"/>
          </a:p>
        </p:txBody>
      </p:sp>
      <p:sp>
        <p:nvSpPr>
          <p:cNvPr id="8" name="Inhaltsplatzhalter 7"/>
          <p:cNvSpPr>
            <a:spLocks noGrp="1"/>
          </p:cNvSpPr>
          <p:nvPr>
            <p:ph idx="1"/>
          </p:nvPr>
        </p:nvSpPr>
        <p:spPr/>
        <p:txBody>
          <a:bodyPr>
            <a:normAutofit lnSpcReduction="10000"/>
          </a:bodyPr>
          <a:lstStyle/>
          <a:p>
            <a:r>
              <a:rPr lang="en-US" dirty="0" smtClean="0"/>
              <a:t>An approach based on the development and delivery of very small increments of functionality</a:t>
            </a:r>
          </a:p>
          <a:p>
            <a:r>
              <a:rPr lang="en-US" dirty="0" smtClean="0"/>
              <a:t>No fine grained process description, but 12 practices arranged around short development circles (4-6 weeks)</a:t>
            </a:r>
          </a:p>
          <a:p>
            <a:r>
              <a:rPr lang="en-US" noProof="0" dirty="0" smtClean="0"/>
              <a:t>“Turn-to-ten” metaphor (refers to volume setting of older amplifiers):</a:t>
            </a:r>
          </a:p>
          <a:p>
            <a:pPr lvl="1"/>
            <a:r>
              <a:rPr lang="en-US" sz="2200" noProof="0" dirty="0" smtClean="0"/>
              <a:t>Reviewing is good? </a:t>
            </a:r>
            <a:r>
              <a:rPr lang="en-US" sz="2200" noProof="0" dirty="0" smtClean="0">
                <a:sym typeface="Wingdings"/>
              </a:rPr>
              <a:t> Review continuously: Pair Programming</a:t>
            </a:r>
          </a:p>
          <a:p>
            <a:pPr lvl="1"/>
            <a:r>
              <a:rPr lang="en-US" sz="2200" dirty="0" smtClean="0">
                <a:sym typeface="Wingdings"/>
              </a:rPr>
              <a:t>Early Tests are good?  Write tests before code: Test-First</a:t>
            </a:r>
          </a:p>
          <a:p>
            <a:pPr lvl="1"/>
            <a:r>
              <a:rPr lang="en-US" sz="2200" noProof="0" dirty="0" smtClean="0">
                <a:sym typeface="Wingdings"/>
              </a:rPr>
              <a:t>Customer interaction is good?  Have Onsite-Customer</a:t>
            </a:r>
          </a:p>
          <a:p>
            <a:pPr lvl="1"/>
            <a:r>
              <a:rPr lang="en-US" sz="2200" dirty="0" smtClean="0">
                <a:sym typeface="Wingdings"/>
              </a:rPr>
              <a:t>…</a:t>
            </a:r>
            <a:endParaRPr lang="en-US" sz="2200" noProof="0" dirty="0" smtClean="0"/>
          </a:p>
        </p:txBody>
      </p:sp>
    </p:spTree>
    <p:extLst>
      <p:ext uri="{BB962C8B-B14F-4D97-AF65-F5344CB8AC3E}">
        <p14:creationId xmlns:p14="http://schemas.microsoft.com/office/powerpoint/2010/main" val="241518136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accel="50000" decel="50000" fill="hold" grpId="0"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accel="50000" decel="50000"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accel="50000" decel="50000" fill="hold" grpId="0" nodeType="with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anim calcmode="lin" valueType="num">
                                      <p:cBhvr additive="base">
                                        <p:cTn id="23"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accel="50000" decel="5000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 calcmode="lin" valueType="num">
                                      <p:cBhvr additive="base">
                                        <p:cTn id="27"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accel="50000" decel="50000" fill="hold" grpId="0" nodeType="with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anim calcmode="lin" valueType="num">
                                      <p:cBhvr additive="base">
                                        <p:cTn id="31"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accel="50000" decel="50000" fill="hold" grpId="0" nodeType="with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anim calcmode="lin" valueType="num">
                                      <p:cBhvr additive="base">
                                        <p:cTn id="35"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Game</a:t>
            </a:r>
            <a:endParaRPr lang="en-US" dirty="0"/>
          </a:p>
        </p:txBody>
      </p:sp>
      <p:sp>
        <p:nvSpPr>
          <p:cNvPr id="3" name="Content Placeholder 2"/>
          <p:cNvSpPr>
            <a:spLocks noGrp="1"/>
          </p:cNvSpPr>
          <p:nvPr>
            <p:ph idx="1"/>
          </p:nvPr>
        </p:nvSpPr>
        <p:spPr>
          <a:xfrm>
            <a:off x="457200" y="1446004"/>
            <a:ext cx="7069694" cy="5328592"/>
          </a:xfrm>
        </p:spPr>
        <p:txBody>
          <a:bodyPr/>
          <a:lstStyle/>
          <a:p>
            <a:r>
              <a:rPr lang="en-US" dirty="0" smtClean="0"/>
              <a:t>Business people need to decide</a:t>
            </a:r>
          </a:p>
          <a:p>
            <a:pPr lvl="1"/>
            <a:r>
              <a:rPr lang="en-US" dirty="0" smtClean="0"/>
              <a:t>Scope, Priority, Composition of release, dates of release</a:t>
            </a:r>
            <a:endParaRPr lang="en-US" dirty="0"/>
          </a:p>
          <a:p>
            <a:r>
              <a:rPr lang="en-US" dirty="0" smtClean="0"/>
              <a:t>Technical people need to decide</a:t>
            </a:r>
          </a:p>
          <a:p>
            <a:pPr lvl="1"/>
            <a:r>
              <a:rPr lang="en-US" dirty="0" smtClean="0"/>
              <a:t>Estimates, Consequences, Process, Detailed scheduling</a:t>
            </a:r>
            <a:endParaRPr lang="en-US" dirty="0"/>
          </a:p>
        </p:txBody>
      </p:sp>
      <p:grpSp>
        <p:nvGrpSpPr>
          <p:cNvPr id="9" name="Group 8"/>
          <p:cNvGrpSpPr/>
          <p:nvPr/>
        </p:nvGrpSpPr>
        <p:grpSpPr>
          <a:xfrm>
            <a:off x="457200" y="4169724"/>
            <a:ext cx="8229600" cy="2308325"/>
            <a:chOff x="457200" y="4169724"/>
            <a:chExt cx="8229600" cy="2308325"/>
          </a:xfrm>
        </p:grpSpPr>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4169724"/>
              <a:ext cx="1315853" cy="1710321"/>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2272655" y="4169725"/>
              <a:ext cx="6414145" cy="2308324"/>
            </a:xfrm>
            <a:prstGeom prst="rect">
              <a:avLst/>
            </a:prstGeom>
            <a:noFill/>
          </p:spPr>
          <p:txBody>
            <a:bodyPr wrap="square" rtlCol="0">
              <a:spAutoFit/>
            </a:bodyPr>
            <a:lstStyle/>
            <a:p>
              <a:r>
                <a:rPr lang="en-US" dirty="0" smtClean="0"/>
                <a:t>“Students </a:t>
              </a:r>
              <a:r>
                <a:rPr lang="en-US" dirty="0"/>
                <a:t>learn how to divide requirements into User Stories and how to prioritize and estimate the costs of these stories. While such tasks seem to be easy in theory, dealing with dependencies in the planning game is normally a challenge for inexperienced developers like students</a:t>
              </a:r>
              <a:r>
                <a:rPr lang="en-US" dirty="0" smtClean="0"/>
                <a:t>.”</a:t>
              </a:r>
            </a:p>
            <a:p>
              <a:pPr marL="285750" indent="-285750">
                <a:buFont typeface="Arial"/>
                <a:buChar char="•"/>
              </a:pPr>
              <a:r>
                <a:rPr lang="en-US" dirty="0" smtClean="0"/>
                <a:t>(+) More iterations, small teams, customer interested, technical support, progress feedback</a:t>
              </a:r>
            </a:p>
            <a:p>
              <a:pPr marL="285750" indent="-285750">
                <a:buFont typeface="Arial"/>
                <a:buChar char="•"/>
              </a:pPr>
              <a:r>
                <a:rPr lang="en-US" dirty="0" smtClean="0"/>
                <a:t>(-) Longer iterations</a:t>
              </a:r>
            </a:p>
          </p:txBody>
        </p:sp>
      </p:gr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00053" y="1446004"/>
            <a:ext cx="1386747" cy="17103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7406572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accel="50000" decel="5000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accel="50000" decel="5000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accel="50000" decel="5000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accel="50000" decel="5000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iegacuz_eclipse_2011.jpg"/>
          <p:cNvPicPr>
            <a:picLocks noChangeAspect="1"/>
          </p:cNvPicPr>
          <p:nvPr/>
        </p:nvPicPr>
        <p:blipFill>
          <a:blip r:embed="rId2"/>
          <a:stretch>
            <a:fillRect/>
          </a:stretch>
        </p:blipFill>
        <p:spPr>
          <a:xfrm>
            <a:off x="1031728" y="1153782"/>
            <a:ext cx="6955778" cy="5069506"/>
          </a:xfrm>
          <a:prstGeom prst="rect">
            <a:avLst/>
          </a:prstGeom>
        </p:spPr>
      </p:pic>
      <p:pic>
        <p:nvPicPr>
          <p:cNvPr id="8" name="Picture 7" descr="day23.jpg"/>
          <p:cNvPicPr>
            <a:picLocks noChangeAspect="1"/>
          </p:cNvPicPr>
          <p:nvPr/>
        </p:nvPicPr>
        <p:blipFill>
          <a:blip r:embed="rId3"/>
          <a:stretch>
            <a:fillRect/>
          </a:stretch>
        </p:blipFill>
        <p:spPr>
          <a:xfrm>
            <a:off x="0" y="1417638"/>
            <a:ext cx="9144000" cy="4572000"/>
          </a:xfrm>
          <a:prstGeom prst="rect">
            <a:avLst/>
          </a:prstGeom>
        </p:spPr>
      </p:pic>
      <p:pic>
        <p:nvPicPr>
          <p:cNvPr id="9" name="Picture 8" descr="blizzard.png"/>
          <p:cNvPicPr>
            <a:picLocks noChangeAspect="1"/>
          </p:cNvPicPr>
          <p:nvPr/>
        </p:nvPicPr>
        <p:blipFill>
          <a:blip r:embed="rId4"/>
          <a:stretch>
            <a:fillRect/>
          </a:stretch>
        </p:blipFill>
        <p:spPr>
          <a:xfrm>
            <a:off x="0" y="1153782"/>
            <a:ext cx="9144000" cy="4908550"/>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accel="50000" decel="50000" fill="hold" nodeType="clickEffect">
                                  <p:stCondLst>
                                    <p:cond delay="0"/>
                                  </p:stCondLst>
                                  <p:childTnLst>
                                    <p:anim calcmode="lin" valueType="num">
                                      <p:cBhvr additive="base">
                                        <p:cTn id="12" dur="500"/>
                                        <p:tgtEl>
                                          <p:spTgt spid="7"/>
                                        </p:tgtEl>
                                        <p:attrNameLst>
                                          <p:attrName>ppt_x</p:attrName>
                                        </p:attrNameLst>
                                      </p:cBhvr>
                                      <p:tavLst>
                                        <p:tav tm="0">
                                          <p:val>
                                            <p:strVal val="ppt_x"/>
                                          </p:val>
                                        </p:tav>
                                        <p:tav tm="100000">
                                          <p:val>
                                            <p:strVal val="1+ppt_w/2"/>
                                          </p:val>
                                        </p:tav>
                                      </p:tavLst>
                                    </p:anim>
                                    <p:anim calcmode="lin" valueType="num">
                                      <p:cBhvr additive="base">
                                        <p:cTn id="13" dur="500"/>
                                        <p:tgtEl>
                                          <p:spTgt spid="7"/>
                                        </p:tgtEl>
                                        <p:attrNameLst>
                                          <p:attrName>ppt_y</p:attrName>
                                        </p:attrNameLst>
                                      </p:cBhvr>
                                      <p:tavLst>
                                        <p:tav tm="0">
                                          <p:val>
                                            <p:strVal val="ppt_y"/>
                                          </p:val>
                                        </p:tav>
                                        <p:tav tm="100000">
                                          <p:val>
                                            <p:strVal val="ppt_y"/>
                                          </p:val>
                                        </p:tav>
                                      </p:tavLst>
                                    </p:anim>
                                    <p:set>
                                      <p:cBhvr>
                                        <p:cTn id="14" dur="1" fill="hold">
                                          <p:stCondLst>
                                            <p:cond delay="499"/>
                                          </p:stCondLst>
                                        </p:cTn>
                                        <p:tgtEl>
                                          <p:spTgt spid="7"/>
                                        </p:tgtEl>
                                        <p:attrNameLst>
                                          <p:attrName>style.visibility</p:attrName>
                                        </p:attrNameLst>
                                      </p:cBhvr>
                                      <p:to>
                                        <p:strVal val="hidden"/>
                                      </p:to>
                                    </p:set>
                                  </p:childTnLst>
                                </p:cTn>
                              </p:par>
                              <p:par>
                                <p:cTn id="15" presetID="2" presetClass="entr" presetSubtype="8" accel="50000" decel="5000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0-#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xit" presetSubtype="2" accel="50000" decel="50000" fill="hold" nodeType="clickEffect">
                                  <p:stCondLst>
                                    <p:cond delay="0"/>
                                  </p:stCondLst>
                                  <p:childTnLst>
                                    <p:anim calcmode="lin" valueType="num">
                                      <p:cBhvr additive="base">
                                        <p:cTn id="22" dur="500"/>
                                        <p:tgtEl>
                                          <p:spTgt spid="8"/>
                                        </p:tgtEl>
                                        <p:attrNameLst>
                                          <p:attrName>ppt_x</p:attrName>
                                        </p:attrNameLst>
                                      </p:cBhvr>
                                      <p:tavLst>
                                        <p:tav tm="0">
                                          <p:val>
                                            <p:strVal val="ppt_x"/>
                                          </p:val>
                                        </p:tav>
                                        <p:tav tm="100000">
                                          <p:val>
                                            <p:strVal val="1+ppt_w/2"/>
                                          </p:val>
                                        </p:tav>
                                      </p:tavLst>
                                    </p:anim>
                                    <p:anim calcmode="lin" valueType="num">
                                      <p:cBhvr additive="base">
                                        <p:cTn id="23" dur="500"/>
                                        <p:tgtEl>
                                          <p:spTgt spid="8"/>
                                        </p:tgtEl>
                                        <p:attrNameLst>
                                          <p:attrName>ppt_y</p:attrName>
                                        </p:attrNameLst>
                                      </p:cBhvr>
                                      <p:tavLst>
                                        <p:tav tm="0">
                                          <p:val>
                                            <p:strVal val="ppt_y"/>
                                          </p:val>
                                        </p:tav>
                                        <p:tav tm="100000">
                                          <p:val>
                                            <p:strVal val="ppt_y"/>
                                          </p:val>
                                        </p:tav>
                                      </p:tavLst>
                                    </p:anim>
                                    <p:set>
                                      <p:cBhvr>
                                        <p:cTn id="24" dur="1" fill="hold">
                                          <p:stCondLst>
                                            <p:cond delay="499"/>
                                          </p:stCondLst>
                                        </p:cTn>
                                        <p:tgtEl>
                                          <p:spTgt spid="8"/>
                                        </p:tgtEl>
                                        <p:attrNameLst>
                                          <p:attrName>style.visibility</p:attrName>
                                        </p:attrNameLst>
                                      </p:cBhvr>
                                      <p:to>
                                        <p:strVal val="hidden"/>
                                      </p:to>
                                    </p:set>
                                  </p:childTnLst>
                                </p:cTn>
                              </p:par>
                              <p:par>
                                <p:cTn id="25" presetID="2" presetClass="entr" presetSubtype="8" accel="50000" decel="5000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0-#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Small releases</a:t>
            </a:r>
            <a:endParaRPr lang="en-US" dirty="0"/>
          </a:p>
        </p:txBody>
      </p:sp>
      <p:sp>
        <p:nvSpPr>
          <p:cNvPr id="3" name="Content Placeholder 2"/>
          <p:cNvSpPr>
            <a:spLocks noGrp="1"/>
          </p:cNvSpPr>
          <p:nvPr>
            <p:ph idx="1"/>
          </p:nvPr>
        </p:nvSpPr>
        <p:spPr>
          <a:xfrm>
            <a:off x="457200" y="1433793"/>
            <a:ext cx="6842853" cy="5328592"/>
          </a:xfrm>
        </p:spPr>
        <p:txBody>
          <a:bodyPr/>
          <a:lstStyle/>
          <a:p>
            <a:r>
              <a:rPr lang="en-US" dirty="0" smtClean="0"/>
              <a:t>Every release </a:t>
            </a:r>
          </a:p>
          <a:p>
            <a:pPr lvl="1"/>
            <a:r>
              <a:rPr lang="en-US" dirty="0" smtClean="0"/>
              <a:t>… should be as small as possible</a:t>
            </a:r>
          </a:p>
          <a:p>
            <a:pPr lvl="1"/>
            <a:r>
              <a:rPr lang="en-US" dirty="0" smtClean="0"/>
              <a:t>… should contain the most valuable business requirements</a:t>
            </a:r>
          </a:p>
          <a:p>
            <a:pPr lvl="1"/>
            <a:r>
              <a:rPr lang="en-US" dirty="0" smtClean="0"/>
              <a:t>… has to make sense as a whole</a:t>
            </a:r>
          </a:p>
          <a:p>
            <a:pPr lvl="1"/>
            <a:r>
              <a:rPr lang="en-US" dirty="0" smtClean="0"/>
              <a:t>… should be delivered every 4-8 weeks (rather than 6-12 month)</a:t>
            </a:r>
            <a:endParaRPr lang="en-US" dirty="0"/>
          </a:p>
        </p:txBody>
      </p:sp>
      <p:grpSp>
        <p:nvGrpSpPr>
          <p:cNvPr id="9" name="Group 8"/>
          <p:cNvGrpSpPr/>
          <p:nvPr/>
        </p:nvGrpSpPr>
        <p:grpSpPr>
          <a:xfrm>
            <a:off x="457200" y="4651370"/>
            <a:ext cx="8229600" cy="1710321"/>
            <a:chOff x="457200" y="4651370"/>
            <a:chExt cx="8229600" cy="1710321"/>
          </a:xfrm>
        </p:grpSpPr>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4651370"/>
              <a:ext cx="1315853" cy="1710321"/>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2272655" y="4651371"/>
              <a:ext cx="6414145" cy="1200329"/>
            </a:xfrm>
            <a:prstGeom prst="rect">
              <a:avLst/>
            </a:prstGeom>
            <a:noFill/>
          </p:spPr>
          <p:txBody>
            <a:bodyPr wrap="square" rtlCol="0">
              <a:spAutoFit/>
            </a:bodyPr>
            <a:lstStyle/>
            <a:p>
              <a:r>
                <a:rPr lang="en-US" dirty="0" smtClean="0"/>
                <a:t>“Students </a:t>
              </a:r>
              <a:r>
                <a:rPr lang="en-US" dirty="0"/>
                <a:t>learn the benefits of small releases that already offer value to the customer and how to technically put a system into production including </a:t>
              </a:r>
              <a:r>
                <a:rPr lang="en-US" dirty="0" smtClean="0"/>
                <a:t>packaging.”</a:t>
              </a:r>
            </a:p>
            <a:p>
              <a:pPr marL="285750" indent="-285750">
                <a:buFont typeface="Arial"/>
                <a:buChar char="•"/>
              </a:pPr>
              <a:r>
                <a:rPr lang="en-US" dirty="0" smtClean="0"/>
                <a:t>(+) More iterations, progress feedback</a:t>
              </a:r>
            </a:p>
          </p:txBody>
        </p:sp>
      </p:gr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00053" y="1433793"/>
            <a:ext cx="1386747" cy="17103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5358544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accel="50000" decel="5000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accel="50000" decel="5000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accel="50000" decel="5000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accel="50000" decel="5000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accel="50000" decel="5000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Metaphor</a:t>
            </a:r>
            <a:endParaRPr lang="en-US" dirty="0"/>
          </a:p>
        </p:txBody>
      </p:sp>
      <p:sp>
        <p:nvSpPr>
          <p:cNvPr id="6" name="Content Placeholder 2"/>
          <p:cNvSpPr txBox="1">
            <a:spLocks/>
          </p:cNvSpPr>
          <p:nvPr/>
        </p:nvSpPr>
        <p:spPr>
          <a:xfrm>
            <a:off x="457200" y="1433793"/>
            <a:ext cx="6842853" cy="53285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Examples</a:t>
            </a:r>
          </a:p>
          <a:p>
            <a:pPr lvl="1"/>
            <a:r>
              <a:rPr lang="en-US" dirty="0" smtClean="0"/>
              <a:t>Naïve: “Contract management system deals with contracts, customers, and endorsements”</a:t>
            </a:r>
          </a:p>
          <a:p>
            <a:pPr lvl="1"/>
            <a:r>
              <a:rPr lang="en-US" dirty="0" smtClean="0"/>
              <a:t>“Computer should appear as a desktop”</a:t>
            </a:r>
          </a:p>
          <a:p>
            <a:pPr lvl="1"/>
            <a:r>
              <a:rPr lang="en-US" dirty="0" smtClean="0"/>
              <a:t>“Pension calculation is a spreadsheet”</a:t>
            </a:r>
          </a:p>
          <a:p>
            <a:pPr lvl="1"/>
            <a:r>
              <a:rPr lang="en-US" dirty="0" smtClean="0"/>
              <a:t>Align team thinking</a:t>
            </a:r>
            <a:endParaRPr lang="en-US" dirty="0"/>
          </a:p>
        </p:txBody>
      </p:sp>
      <p:grpSp>
        <p:nvGrpSpPr>
          <p:cNvPr id="10" name="Group 9"/>
          <p:cNvGrpSpPr/>
          <p:nvPr/>
        </p:nvGrpSpPr>
        <p:grpSpPr>
          <a:xfrm>
            <a:off x="457200" y="4651370"/>
            <a:ext cx="8229600" cy="1710321"/>
            <a:chOff x="457200" y="4651370"/>
            <a:chExt cx="8229600" cy="1710321"/>
          </a:xfrm>
        </p:grpSpPr>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4651370"/>
              <a:ext cx="1315853" cy="1710321"/>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2272655" y="4651371"/>
              <a:ext cx="6414145" cy="923330"/>
            </a:xfrm>
            <a:prstGeom prst="rect">
              <a:avLst/>
            </a:prstGeom>
            <a:noFill/>
          </p:spPr>
          <p:txBody>
            <a:bodyPr wrap="square" rtlCol="0">
              <a:spAutoFit/>
            </a:bodyPr>
            <a:lstStyle/>
            <a:p>
              <a:r>
                <a:rPr lang="en-US" dirty="0" smtClean="0"/>
                <a:t>“</a:t>
              </a:r>
              <a:r>
                <a:rPr lang="en-US" dirty="0"/>
                <a:t>Students learn how to develop a metaphor that helps every team member to better understand how the whole system </a:t>
              </a:r>
              <a:r>
                <a:rPr lang="en-US" dirty="0" smtClean="0"/>
                <a:t>works.”</a:t>
              </a:r>
            </a:p>
            <a:p>
              <a:pPr marL="285750" indent="-285750">
                <a:buFont typeface="Arial"/>
                <a:buChar char="•"/>
              </a:pPr>
              <a:r>
                <a:rPr lang="en-US" dirty="0" smtClean="0"/>
                <a:t>(+) Technical support, technical feedback</a:t>
              </a:r>
            </a:p>
          </p:txBody>
        </p:sp>
      </p:gr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00053" y="1433793"/>
            <a:ext cx="1386747" cy="17103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6021068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accel="50000" decel="5000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Design</a:t>
            </a:r>
            <a:endParaRPr lang="en-US" dirty="0"/>
          </a:p>
        </p:txBody>
      </p:sp>
      <p:sp>
        <p:nvSpPr>
          <p:cNvPr id="6" name="Content Placeholder 2"/>
          <p:cNvSpPr txBox="1">
            <a:spLocks/>
          </p:cNvSpPr>
          <p:nvPr/>
        </p:nvSpPr>
        <p:spPr>
          <a:xfrm>
            <a:off x="457200" y="1458215"/>
            <a:ext cx="6842853" cy="53285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The right design at any given time</a:t>
            </a:r>
          </a:p>
          <a:p>
            <a:pPr lvl="1"/>
            <a:r>
              <a:rPr lang="en-US" dirty="0" smtClean="0"/>
              <a:t>Runs all the tests</a:t>
            </a:r>
          </a:p>
          <a:p>
            <a:pPr lvl="1"/>
            <a:r>
              <a:rPr lang="en-US" dirty="0" smtClean="0"/>
              <a:t>Has no duplicated logic</a:t>
            </a:r>
          </a:p>
          <a:p>
            <a:pPr lvl="1"/>
            <a:r>
              <a:rPr lang="en-US" dirty="0" smtClean="0"/>
              <a:t>States every intention important to the programmers</a:t>
            </a:r>
          </a:p>
          <a:p>
            <a:pPr lvl="1"/>
            <a:r>
              <a:rPr lang="en-US" dirty="0" smtClean="0"/>
              <a:t>Has the fewest possible classes and methods</a:t>
            </a:r>
            <a:endParaRPr lang="en-US" dirty="0"/>
          </a:p>
        </p:txBody>
      </p:sp>
      <p:grpSp>
        <p:nvGrpSpPr>
          <p:cNvPr id="10" name="Group 9"/>
          <p:cNvGrpSpPr/>
          <p:nvPr/>
        </p:nvGrpSpPr>
        <p:grpSpPr>
          <a:xfrm>
            <a:off x="457200" y="4675792"/>
            <a:ext cx="8229600" cy="1710321"/>
            <a:chOff x="457200" y="4675792"/>
            <a:chExt cx="8229600" cy="1710321"/>
          </a:xfrm>
        </p:grpSpPr>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4675792"/>
              <a:ext cx="1315853" cy="1710321"/>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2272655" y="4675793"/>
              <a:ext cx="6414145" cy="1200329"/>
            </a:xfrm>
            <a:prstGeom prst="rect">
              <a:avLst/>
            </a:prstGeom>
            <a:noFill/>
          </p:spPr>
          <p:txBody>
            <a:bodyPr wrap="square" rtlCol="0">
              <a:spAutoFit/>
            </a:bodyPr>
            <a:lstStyle/>
            <a:p>
              <a:r>
                <a:rPr lang="en-US" dirty="0" smtClean="0"/>
                <a:t>“</a:t>
              </a:r>
              <a:r>
                <a:rPr lang="en-US" dirty="0"/>
                <a:t>Students learn the benefits of simple software design which improves their ability to change the system quickly and accommodate it to changing requirements</a:t>
              </a:r>
              <a:r>
                <a:rPr lang="en-US" dirty="0" smtClean="0"/>
                <a:t>.”</a:t>
              </a:r>
            </a:p>
            <a:p>
              <a:pPr marL="285750" indent="-285750">
                <a:buFont typeface="Arial"/>
                <a:buChar char="•"/>
              </a:pPr>
              <a:r>
                <a:rPr lang="en-US" dirty="0" smtClean="0"/>
                <a:t>(+) More iterations, technical support</a:t>
              </a:r>
            </a:p>
          </p:txBody>
        </p:sp>
      </p:gr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00053" y="1458215"/>
            <a:ext cx="1386747" cy="17103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0588192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accel="50000" decel="5000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a:t>
            </a:r>
            <a:endParaRPr lang="en-US" dirty="0"/>
          </a:p>
        </p:txBody>
      </p:sp>
      <p:sp>
        <p:nvSpPr>
          <p:cNvPr id="6" name="Content Placeholder 2"/>
          <p:cNvSpPr txBox="1">
            <a:spLocks/>
          </p:cNvSpPr>
          <p:nvPr/>
        </p:nvSpPr>
        <p:spPr>
          <a:xfrm>
            <a:off x="457200" y="1470426"/>
            <a:ext cx="6842853" cy="53285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Any feature without automated test does not exist</a:t>
            </a:r>
          </a:p>
          <a:p>
            <a:pPr lvl="1"/>
            <a:r>
              <a:rPr lang="en-US" dirty="0" smtClean="0"/>
              <a:t>Don’t write a test for every method</a:t>
            </a:r>
          </a:p>
          <a:p>
            <a:pPr lvl="1"/>
            <a:r>
              <a:rPr lang="en-US" dirty="0" smtClean="0"/>
              <a:t>Write a test for every productive method that could possibly break</a:t>
            </a:r>
          </a:p>
          <a:p>
            <a:pPr lvl="1"/>
            <a:r>
              <a:rPr lang="en-US" dirty="0" smtClean="0"/>
              <a:t>“Program becomes more and more confident over time”</a:t>
            </a:r>
            <a:endParaRPr lang="en-US" dirty="0"/>
          </a:p>
        </p:txBody>
      </p:sp>
      <p:grpSp>
        <p:nvGrpSpPr>
          <p:cNvPr id="10" name="Group 9"/>
          <p:cNvGrpSpPr/>
          <p:nvPr/>
        </p:nvGrpSpPr>
        <p:grpSpPr>
          <a:xfrm>
            <a:off x="457200" y="4688003"/>
            <a:ext cx="8229600" cy="1710321"/>
            <a:chOff x="457200" y="4688003"/>
            <a:chExt cx="8229600" cy="1710321"/>
          </a:xfrm>
        </p:grpSpPr>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4688003"/>
              <a:ext cx="1315853" cy="1710321"/>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2272655" y="4688004"/>
              <a:ext cx="6414145" cy="1200329"/>
            </a:xfrm>
            <a:prstGeom prst="rect">
              <a:avLst/>
            </a:prstGeom>
            <a:noFill/>
          </p:spPr>
          <p:txBody>
            <a:bodyPr wrap="square" rtlCol="0">
              <a:spAutoFit/>
            </a:bodyPr>
            <a:lstStyle/>
            <a:p>
              <a:r>
                <a:rPr lang="en-US" dirty="0" smtClean="0"/>
                <a:t>“</a:t>
              </a:r>
              <a:r>
                <a:rPr lang="en-US" dirty="0"/>
                <a:t>Students learn how to use unit test frameworks and the test-first approach to build high quality software and to recognize the advantages of well-tested code when making changes</a:t>
              </a:r>
              <a:r>
                <a:rPr lang="en-US" dirty="0" smtClean="0"/>
                <a:t>.”</a:t>
              </a:r>
            </a:p>
            <a:p>
              <a:pPr marL="285750" indent="-285750">
                <a:buFont typeface="Arial"/>
                <a:buChar char="•"/>
              </a:pPr>
              <a:r>
                <a:rPr lang="en-US" dirty="0" smtClean="0"/>
                <a:t>(+) More iterations,</a:t>
              </a:r>
              <a:r>
                <a:rPr lang="en-US" b="1" dirty="0" smtClean="0"/>
                <a:t> technical support, technical feedback</a:t>
              </a:r>
            </a:p>
          </p:txBody>
        </p:sp>
      </p:gr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00053" y="1470426"/>
            <a:ext cx="1386747" cy="17103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8294270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accel="50000" decel="5000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Refactoring</a:t>
            </a:r>
            <a:endParaRPr lang="en-US" dirty="0"/>
          </a:p>
        </p:txBody>
      </p:sp>
      <p:sp>
        <p:nvSpPr>
          <p:cNvPr id="6" name="Content Placeholder 2"/>
          <p:cNvSpPr txBox="1">
            <a:spLocks/>
          </p:cNvSpPr>
          <p:nvPr/>
        </p:nvSpPr>
        <p:spPr>
          <a:xfrm>
            <a:off x="457200" y="1446004"/>
            <a:ext cx="6842853" cy="53285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Is there a way of changing the program to make it easier to add a new feature?</a:t>
            </a:r>
          </a:p>
          <a:p>
            <a:r>
              <a:rPr lang="en-US" dirty="0" smtClean="0"/>
              <a:t>After adding the feature: Can we simplify the design?</a:t>
            </a:r>
          </a:p>
          <a:p>
            <a:r>
              <a:rPr lang="en-US" dirty="0" smtClean="0"/>
              <a:t>Important investment!!!</a:t>
            </a:r>
            <a:endParaRPr lang="en-US" dirty="0"/>
          </a:p>
        </p:txBody>
      </p:sp>
      <p:grpSp>
        <p:nvGrpSpPr>
          <p:cNvPr id="10" name="Group 9"/>
          <p:cNvGrpSpPr/>
          <p:nvPr/>
        </p:nvGrpSpPr>
        <p:grpSpPr>
          <a:xfrm>
            <a:off x="457200" y="4663581"/>
            <a:ext cx="8229600" cy="1710321"/>
            <a:chOff x="457200" y="4663581"/>
            <a:chExt cx="8229600" cy="1710321"/>
          </a:xfrm>
        </p:grpSpPr>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4663581"/>
              <a:ext cx="1315853" cy="1710321"/>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2272655" y="4663582"/>
              <a:ext cx="6414145" cy="1477328"/>
            </a:xfrm>
            <a:prstGeom prst="rect">
              <a:avLst/>
            </a:prstGeom>
            <a:noFill/>
          </p:spPr>
          <p:txBody>
            <a:bodyPr wrap="square" rtlCol="0">
              <a:spAutoFit/>
            </a:bodyPr>
            <a:lstStyle/>
            <a:p>
              <a:r>
                <a:rPr lang="en-US" dirty="0" smtClean="0"/>
                <a:t>“</a:t>
              </a:r>
              <a:r>
                <a:rPr lang="en-US" dirty="0"/>
                <a:t>Students learn to refactor the software to remove duplication, improve communication and simplify the code base. Especially refactoring large systems can be troublesome and is a worthy experience that can only be made in long lasting projects</a:t>
              </a:r>
              <a:r>
                <a:rPr lang="en-US" dirty="0" smtClean="0"/>
                <a:t>.”</a:t>
              </a:r>
            </a:p>
            <a:p>
              <a:pPr marL="285750" indent="-285750">
                <a:buFont typeface="Arial"/>
                <a:buChar char="•"/>
              </a:pPr>
              <a:r>
                <a:rPr lang="en-US" dirty="0" smtClean="0"/>
                <a:t>(+) More iterations,</a:t>
              </a:r>
              <a:r>
                <a:rPr lang="en-US" b="1" dirty="0" smtClean="0"/>
                <a:t> </a:t>
              </a:r>
              <a:r>
                <a:rPr lang="en-US" dirty="0" smtClean="0"/>
                <a:t>customer interest, technical support</a:t>
              </a:r>
            </a:p>
          </p:txBody>
        </p:sp>
      </p:gr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00053" y="1446004"/>
            <a:ext cx="1386747" cy="17103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7178049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accel="50000" decel="5000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Pair Programming</a:t>
            </a:r>
            <a:endParaRPr lang="en-US" dirty="0"/>
          </a:p>
        </p:txBody>
      </p:sp>
      <p:sp>
        <p:nvSpPr>
          <p:cNvPr id="6" name="Content Placeholder 2"/>
          <p:cNvSpPr txBox="1">
            <a:spLocks/>
          </p:cNvSpPr>
          <p:nvPr/>
        </p:nvSpPr>
        <p:spPr>
          <a:xfrm>
            <a:off x="457200" y="1470426"/>
            <a:ext cx="6842853" cy="53285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Driver: Has the keyboard, writes the code</a:t>
            </a:r>
          </a:p>
          <a:p>
            <a:r>
              <a:rPr lang="en-US" dirty="0" smtClean="0"/>
              <a:t>Navigator: Thinking strategically</a:t>
            </a:r>
          </a:p>
          <a:p>
            <a:pPr lvl="1"/>
            <a:r>
              <a:rPr lang="en-US" dirty="0" smtClean="0"/>
              <a:t>Will this work? Which test cases might not work? Can we simplify?</a:t>
            </a:r>
            <a:endParaRPr lang="en-US" dirty="0"/>
          </a:p>
        </p:txBody>
      </p:sp>
      <p:grpSp>
        <p:nvGrpSpPr>
          <p:cNvPr id="10" name="Group 9"/>
          <p:cNvGrpSpPr/>
          <p:nvPr/>
        </p:nvGrpSpPr>
        <p:grpSpPr>
          <a:xfrm>
            <a:off x="457200" y="4688003"/>
            <a:ext cx="8229600" cy="1710321"/>
            <a:chOff x="457200" y="4688003"/>
            <a:chExt cx="8229600" cy="1710321"/>
          </a:xfrm>
        </p:grpSpPr>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4688003"/>
              <a:ext cx="1315853" cy="1710321"/>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2272655" y="4688004"/>
              <a:ext cx="6414145" cy="1477328"/>
            </a:xfrm>
            <a:prstGeom prst="rect">
              <a:avLst/>
            </a:prstGeom>
            <a:noFill/>
          </p:spPr>
          <p:txBody>
            <a:bodyPr wrap="square" rtlCol="0">
              <a:spAutoFit/>
            </a:bodyPr>
            <a:lstStyle/>
            <a:p>
              <a:r>
                <a:rPr lang="en-US" dirty="0" smtClean="0"/>
                <a:t>“</a:t>
              </a:r>
              <a:r>
                <a:rPr lang="en-US" dirty="0"/>
                <a:t>Students learn and experience the principles of pair programming, the advantages of writing software with a partner and the social challenges that are associated</a:t>
              </a:r>
              <a:r>
                <a:rPr lang="en-US" dirty="0" smtClean="0"/>
                <a:t>.”</a:t>
              </a:r>
            </a:p>
            <a:p>
              <a:pPr marL="285750" indent="-285750">
                <a:buFont typeface="Arial"/>
                <a:buChar char="•"/>
              </a:pPr>
              <a:r>
                <a:rPr lang="en-US" dirty="0" smtClean="0"/>
                <a:t>(+) Block course, </a:t>
              </a:r>
              <a:r>
                <a:rPr lang="en-US" b="1" dirty="0" smtClean="0"/>
                <a:t>small team size</a:t>
              </a:r>
              <a:r>
                <a:rPr lang="en-US" dirty="0" smtClean="0"/>
                <a:t>, technical support</a:t>
              </a:r>
            </a:p>
            <a:p>
              <a:pPr marL="285750" indent="-285750">
                <a:buFont typeface="Arial"/>
                <a:buChar char="•"/>
              </a:pPr>
              <a:r>
                <a:rPr lang="en-US" dirty="0" smtClean="0"/>
                <a:t>(-) Long iterations</a:t>
              </a:r>
            </a:p>
          </p:txBody>
        </p:sp>
      </p:gr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00053" y="1470426"/>
            <a:ext cx="1386747" cy="1710321"/>
          </a:xfrm>
          <a:prstGeom prst="rect">
            <a:avLst/>
          </a:prstGeom>
          <a:ln>
            <a:noFill/>
          </a:ln>
          <a:effectLst>
            <a:outerShdw blurRad="292100" dist="139700" dir="2700000" algn="tl" rotWithShape="0">
              <a:srgbClr val="333333">
                <a:alpha val="65000"/>
              </a:srgbClr>
            </a:outerShdw>
          </a:effectLst>
        </p:spPr>
      </p:pic>
      <p:pic>
        <p:nvPicPr>
          <p:cNvPr id="11" name="Content Placeholder 3"/>
          <p:cNvPicPr>
            <a:picLocks noGrp="1" noChangeAspect="1"/>
          </p:cNvPicPr>
          <p:nvPr>
            <p:ph idx="1"/>
          </p:nvPr>
        </p:nvPicPr>
        <p:blipFill>
          <a:blip r:embed="rId4" cstate="print">
            <a:extLst>
              <a:ext uri="{28A0092B-C50C-407E-A947-70E740481C1C}">
                <a14:useLocalDpi xmlns:a14="http://schemas.microsoft.com/office/drawing/2010/main"/>
              </a:ext>
            </a:extLst>
          </a:blip>
          <a:srcRect l="-17940" r="-17940"/>
          <a:stretch>
            <a:fillRect/>
          </a:stretch>
        </p:blipFill>
        <p:spPr>
          <a:xfrm>
            <a:off x="618565" y="1600200"/>
            <a:ext cx="7878788" cy="4639235"/>
          </a:xfrm>
        </p:spPr>
      </p:pic>
      <p:pic>
        <p:nvPicPr>
          <p:cNvPr id="12" name="Picture 11" descr="frustration.png"/>
          <p:cNvPicPr>
            <a:picLocks noChangeAspect="1"/>
          </p:cNvPicPr>
          <p:nvPr/>
        </p:nvPicPr>
        <p:blipFill>
          <a:blip r:embed="rId5"/>
          <a:stretch>
            <a:fillRect/>
          </a:stretch>
        </p:blipFill>
        <p:spPr>
          <a:xfrm>
            <a:off x="4155942" y="1965101"/>
            <a:ext cx="2908300" cy="3048000"/>
          </a:xfrm>
          <a:prstGeom prst="rect">
            <a:avLst/>
          </a:prstGeom>
        </p:spPr>
      </p:pic>
    </p:spTree>
    <p:extLst>
      <p:ext uri="{BB962C8B-B14F-4D97-AF65-F5344CB8AC3E}">
        <p14:creationId xmlns:p14="http://schemas.microsoft.com/office/powerpoint/2010/main" val="217863387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accel="50000" decel="5000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accel="50000" decel="5000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accel="50000" decel="5000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0-#ppt_w/2"/>
                                          </p:val>
                                        </p:tav>
                                        <p:tav tm="100000">
                                          <p:val>
                                            <p:strVal val="#ppt_x"/>
                                          </p:val>
                                        </p:tav>
                                      </p:tavLst>
                                    </p:anim>
                                    <p:anim calcmode="lin" valueType="num">
                                      <p:cBhvr additive="base">
                                        <p:cTn id="26"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Collective Code Ownership</a:t>
            </a:r>
            <a:endParaRPr lang="en-US" dirty="0"/>
          </a:p>
        </p:txBody>
      </p:sp>
      <p:sp>
        <p:nvSpPr>
          <p:cNvPr id="6" name="Content Placeholder 2"/>
          <p:cNvSpPr txBox="1">
            <a:spLocks/>
          </p:cNvSpPr>
          <p:nvPr/>
        </p:nvSpPr>
        <p:spPr>
          <a:xfrm>
            <a:off x="457200" y="1470426"/>
            <a:ext cx="6842853" cy="53285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“Anybody who sees an opportunity to add value to any portion of the code is required to do so at any time.”</a:t>
            </a:r>
          </a:p>
          <a:p>
            <a:pPr lvl="1"/>
            <a:r>
              <a:rPr lang="en-US" dirty="0" smtClean="0"/>
              <a:t>No code ownership </a:t>
            </a:r>
            <a:r>
              <a:rPr lang="en-US" dirty="0" smtClean="0">
                <a:sym typeface="Wingdings"/>
              </a:rPr>
              <a:t> Chaos</a:t>
            </a:r>
          </a:p>
          <a:p>
            <a:pPr lvl="1"/>
            <a:r>
              <a:rPr lang="en-US" dirty="0" smtClean="0">
                <a:sym typeface="Wingdings"/>
              </a:rPr>
              <a:t>Individual code ownership  Stable but slow</a:t>
            </a:r>
          </a:p>
          <a:p>
            <a:pPr lvl="1"/>
            <a:endParaRPr lang="en-US" dirty="0"/>
          </a:p>
        </p:txBody>
      </p:sp>
      <p:grpSp>
        <p:nvGrpSpPr>
          <p:cNvPr id="10" name="Group 9"/>
          <p:cNvGrpSpPr/>
          <p:nvPr/>
        </p:nvGrpSpPr>
        <p:grpSpPr>
          <a:xfrm>
            <a:off x="457200" y="4688003"/>
            <a:ext cx="8229600" cy="1710321"/>
            <a:chOff x="457200" y="4688003"/>
            <a:chExt cx="8229600" cy="1710321"/>
          </a:xfrm>
        </p:grpSpPr>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4688003"/>
              <a:ext cx="1315853" cy="1710321"/>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2272655" y="4688004"/>
              <a:ext cx="6414145" cy="1200329"/>
            </a:xfrm>
            <a:prstGeom prst="rect">
              <a:avLst/>
            </a:prstGeom>
            <a:noFill/>
          </p:spPr>
          <p:txBody>
            <a:bodyPr wrap="square" rtlCol="0">
              <a:spAutoFit/>
            </a:bodyPr>
            <a:lstStyle/>
            <a:p>
              <a:r>
                <a:rPr lang="en-US" dirty="0" smtClean="0"/>
                <a:t>“</a:t>
              </a:r>
              <a:r>
                <a:rPr lang="en-US" dirty="0"/>
                <a:t>Students get to know the advantages of collective code ownership and the challenges that arise with parallel updates and changes to their own code by other team members. </a:t>
              </a:r>
              <a:r>
                <a:rPr lang="en-US" dirty="0" smtClean="0"/>
                <a:t>”</a:t>
              </a:r>
            </a:p>
            <a:p>
              <a:pPr marL="285750" indent="-285750">
                <a:buFont typeface="Arial"/>
                <a:buChar char="•"/>
              </a:pPr>
              <a:r>
                <a:rPr lang="en-US" dirty="0" smtClean="0"/>
                <a:t>(+) Block course, small team size</a:t>
              </a:r>
            </a:p>
          </p:txBody>
        </p:sp>
      </p:gr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00053" y="1470426"/>
            <a:ext cx="1386747" cy="17103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2132728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accel="50000" decel="5000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a:t>
            </a:r>
            <a:endParaRPr lang="en-US" dirty="0"/>
          </a:p>
        </p:txBody>
      </p:sp>
      <p:sp>
        <p:nvSpPr>
          <p:cNvPr id="6" name="Content Placeholder 2"/>
          <p:cNvSpPr txBox="1">
            <a:spLocks/>
          </p:cNvSpPr>
          <p:nvPr/>
        </p:nvSpPr>
        <p:spPr>
          <a:xfrm>
            <a:off x="457200" y="1446004"/>
            <a:ext cx="6842853" cy="53285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Integrate and test code every few hours (1 day at the most)</a:t>
            </a:r>
          </a:p>
          <a:p>
            <a:r>
              <a:rPr lang="en-US" dirty="0" smtClean="0"/>
              <a:t>Dedicated machine helps</a:t>
            </a:r>
          </a:p>
          <a:p>
            <a:pPr lvl="1"/>
            <a:r>
              <a:rPr lang="en-US" dirty="0" smtClean="0"/>
              <a:t>If Machine is free: pair sits down, integrates their changes, tests, and does not leave before 100% of tests run</a:t>
            </a:r>
            <a:endParaRPr lang="en-US" dirty="0"/>
          </a:p>
        </p:txBody>
      </p:sp>
      <p:grpSp>
        <p:nvGrpSpPr>
          <p:cNvPr id="10" name="Group 9"/>
          <p:cNvGrpSpPr/>
          <p:nvPr/>
        </p:nvGrpSpPr>
        <p:grpSpPr>
          <a:xfrm>
            <a:off x="457200" y="4663581"/>
            <a:ext cx="8229600" cy="1754328"/>
            <a:chOff x="457200" y="4663581"/>
            <a:chExt cx="8229600" cy="1754328"/>
          </a:xfrm>
        </p:grpSpPr>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4663581"/>
              <a:ext cx="1315853" cy="1710321"/>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2272655" y="4663582"/>
              <a:ext cx="6414145" cy="1754327"/>
            </a:xfrm>
            <a:prstGeom prst="rect">
              <a:avLst/>
            </a:prstGeom>
            <a:noFill/>
          </p:spPr>
          <p:txBody>
            <a:bodyPr wrap="square" rtlCol="0">
              <a:spAutoFit/>
            </a:bodyPr>
            <a:lstStyle/>
            <a:p>
              <a:r>
                <a:rPr lang="en-US" dirty="0" smtClean="0"/>
                <a:t>“</a:t>
              </a:r>
              <a:r>
                <a:rPr lang="en-US" dirty="0"/>
                <a:t>To counter conflicting updates to the code base, students learn to integrate and build the software frequently. </a:t>
              </a:r>
              <a:r>
                <a:rPr lang="en-US" dirty="0" smtClean="0"/>
                <a:t>”</a:t>
              </a:r>
            </a:p>
            <a:p>
              <a:pPr marL="285750" indent="-285750">
                <a:buFont typeface="Arial"/>
                <a:buChar char="•"/>
              </a:pPr>
              <a:r>
                <a:rPr lang="en-US" dirty="0" smtClean="0"/>
                <a:t>(+) Block course, longer iterations, more iterations, small team size</a:t>
              </a:r>
            </a:p>
            <a:p>
              <a:pPr marL="285750" indent="-285750">
                <a:buFont typeface="Arial"/>
                <a:buChar char="•"/>
              </a:pPr>
              <a:endParaRPr lang="en-US" dirty="0"/>
            </a:p>
            <a:p>
              <a:pPr marL="285750" indent="-285750">
                <a:buFont typeface="Arial"/>
                <a:buChar char="•"/>
              </a:pPr>
              <a:r>
                <a:rPr lang="en-US" dirty="0" smtClean="0"/>
                <a:t>(discovered later: technical feedback)</a:t>
              </a:r>
            </a:p>
          </p:txBody>
        </p:sp>
      </p:gr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00053" y="1446004"/>
            <a:ext cx="1386747" cy="17103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3471962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accel="50000" decel="5000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Sustainable pace (aka 40h week)</a:t>
            </a:r>
            <a:endParaRPr lang="en-US" dirty="0"/>
          </a:p>
        </p:txBody>
      </p:sp>
      <p:sp>
        <p:nvSpPr>
          <p:cNvPr id="6" name="Content Placeholder 2"/>
          <p:cNvSpPr txBox="1">
            <a:spLocks/>
          </p:cNvSpPr>
          <p:nvPr/>
        </p:nvSpPr>
        <p:spPr>
          <a:xfrm>
            <a:off x="457200" y="1458215"/>
            <a:ext cx="6842853" cy="53285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Be fresh every morning, tired every night</a:t>
            </a:r>
          </a:p>
          <a:p>
            <a:r>
              <a:rPr lang="en-US" dirty="0" smtClean="0">
                <a:sym typeface="Wingdings"/>
              </a:rPr>
              <a:t>One week of overtime must not be followed by another one</a:t>
            </a:r>
          </a:p>
          <a:p>
            <a:pPr lvl="1"/>
            <a:endParaRPr lang="en-US" dirty="0"/>
          </a:p>
        </p:txBody>
      </p:sp>
      <p:grpSp>
        <p:nvGrpSpPr>
          <p:cNvPr id="10" name="Group 9"/>
          <p:cNvGrpSpPr/>
          <p:nvPr/>
        </p:nvGrpSpPr>
        <p:grpSpPr>
          <a:xfrm>
            <a:off x="457200" y="4675792"/>
            <a:ext cx="8229600" cy="1710321"/>
            <a:chOff x="457200" y="4675792"/>
            <a:chExt cx="8229600" cy="1710321"/>
          </a:xfrm>
        </p:grpSpPr>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4675792"/>
              <a:ext cx="1315853" cy="1710321"/>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2272655" y="4675793"/>
              <a:ext cx="6414145" cy="1200329"/>
            </a:xfrm>
            <a:prstGeom prst="rect">
              <a:avLst/>
            </a:prstGeom>
            <a:noFill/>
          </p:spPr>
          <p:txBody>
            <a:bodyPr wrap="square" rtlCol="0">
              <a:spAutoFit/>
            </a:bodyPr>
            <a:lstStyle/>
            <a:p>
              <a:r>
                <a:rPr lang="en-US" dirty="0" smtClean="0"/>
                <a:t>“In </a:t>
              </a:r>
              <a:r>
                <a:rPr lang="en-US" dirty="0"/>
                <a:t>contrast to normal life in university, students experience to work continuously for 40-hours per week in a designated team room</a:t>
              </a:r>
              <a:r>
                <a:rPr lang="en-US" dirty="0" smtClean="0"/>
                <a:t>.”</a:t>
              </a:r>
            </a:p>
            <a:p>
              <a:pPr marL="285750" indent="-285750">
                <a:buFont typeface="Arial"/>
                <a:buChar char="•"/>
              </a:pPr>
              <a:r>
                <a:rPr lang="en-US" dirty="0" smtClean="0"/>
                <a:t>(+) </a:t>
              </a:r>
              <a:r>
                <a:rPr lang="en-US" b="1" dirty="0" smtClean="0"/>
                <a:t>Block course</a:t>
              </a:r>
            </a:p>
          </p:txBody>
        </p:sp>
      </p:gr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00053" y="1458215"/>
            <a:ext cx="1386747" cy="17103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1422651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accel="50000" decel="5000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On-Site Customer</a:t>
            </a:r>
            <a:endParaRPr lang="en-US" dirty="0"/>
          </a:p>
        </p:txBody>
      </p:sp>
      <p:sp>
        <p:nvSpPr>
          <p:cNvPr id="6" name="Content Placeholder 2"/>
          <p:cNvSpPr txBox="1">
            <a:spLocks/>
          </p:cNvSpPr>
          <p:nvPr/>
        </p:nvSpPr>
        <p:spPr>
          <a:xfrm>
            <a:off x="457200" y="1446004"/>
            <a:ext cx="6842853" cy="53285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Real customer in the room</a:t>
            </a:r>
          </a:p>
          <a:p>
            <a:pPr lvl="1"/>
            <a:r>
              <a:rPr lang="en-US" dirty="0" smtClean="0">
                <a:sym typeface="Wingdings"/>
              </a:rPr>
              <a:t>Answers all questions now (…and can revise answer later)</a:t>
            </a:r>
          </a:p>
          <a:p>
            <a:pPr lvl="1"/>
            <a:r>
              <a:rPr lang="en-US" dirty="0" smtClean="0">
                <a:sym typeface="Wingdings"/>
              </a:rPr>
              <a:t>Customer proxy </a:t>
            </a:r>
          </a:p>
          <a:p>
            <a:r>
              <a:rPr lang="en-US" i="1" dirty="0" smtClean="0">
                <a:sym typeface="Wingdings"/>
              </a:rPr>
              <a:t>Answer now </a:t>
            </a:r>
            <a:r>
              <a:rPr lang="en-US" dirty="0" smtClean="0">
                <a:sym typeface="Wingdings"/>
              </a:rPr>
              <a:t>more important than </a:t>
            </a:r>
            <a:r>
              <a:rPr lang="en-US" i="1" dirty="0" smtClean="0">
                <a:sym typeface="Wingdings"/>
              </a:rPr>
              <a:t>answer correct</a:t>
            </a:r>
          </a:p>
          <a:p>
            <a:pPr lvl="1"/>
            <a:endParaRPr lang="en-US" dirty="0"/>
          </a:p>
        </p:txBody>
      </p:sp>
      <p:grpSp>
        <p:nvGrpSpPr>
          <p:cNvPr id="10" name="Group 9"/>
          <p:cNvGrpSpPr/>
          <p:nvPr/>
        </p:nvGrpSpPr>
        <p:grpSpPr>
          <a:xfrm>
            <a:off x="457200" y="4663581"/>
            <a:ext cx="8229600" cy="1710321"/>
            <a:chOff x="457200" y="4663581"/>
            <a:chExt cx="8229600" cy="1710321"/>
          </a:xfrm>
        </p:grpSpPr>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4663581"/>
              <a:ext cx="1315853" cy="1710321"/>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2272655" y="4663582"/>
              <a:ext cx="6414145" cy="923330"/>
            </a:xfrm>
            <a:prstGeom prst="rect">
              <a:avLst/>
            </a:prstGeom>
            <a:noFill/>
          </p:spPr>
          <p:txBody>
            <a:bodyPr wrap="square" rtlCol="0">
              <a:spAutoFit/>
            </a:bodyPr>
            <a:lstStyle/>
            <a:p>
              <a:r>
                <a:rPr lang="en-US" dirty="0" smtClean="0"/>
                <a:t>“</a:t>
              </a:r>
              <a:r>
                <a:rPr lang="en-US" dirty="0"/>
                <a:t>Students have to interact with a designated On-Site Customer who is available full-time to answer questions</a:t>
              </a:r>
              <a:r>
                <a:rPr lang="en-US" dirty="0" smtClean="0"/>
                <a:t>.”</a:t>
              </a:r>
            </a:p>
            <a:p>
              <a:pPr marL="285750" indent="-285750">
                <a:buFont typeface="Arial"/>
                <a:buChar char="•"/>
              </a:pPr>
              <a:r>
                <a:rPr lang="en-US" dirty="0" smtClean="0"/>
                <a:t>(+) Block course, customer interest</a:t>
              </a:r>
            </a:p>
          </p:txBody>
        </p:sp>
      </p:gr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00053" y="1446004"/>
            <a:ext cx="1386747" cy="17103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1422651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accel="50000" decel="5000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information</a:t>
            </a:r>
            <a:endParaRPr lang="en-US" dirty="0"/>
          </a:p>
        </p:txBody>
      </p:sp>
      <p:sp>
        <p:nvSpPr>
          <p:cNvPr id="3" name="Content Placeholder 2"/>
          <p:cNvSpPr>
            <a:spLocks noGrp="1"/>
          </p:cNvSpPr>
          <p:nvPr>
            <p:ph idx="1"/>
          </p:nvPr>
        </p:nvSpPr>
        <p:spPr/>
        <p:txBody>
          <a:bodyPr>
            <a:normAutofit/>
          </a:bodyPr>
          <a:lstStyle/>
          <a:p>
            <a:r>
              <a:rPr lang="en-US" dirty="0" smtClean="0"/>
              <a:t>If you have </a:t>
            </a:r>
            <a:r>
              <a:rPr lang="en-US" dirty="0" smtClean="0">
                <a:solidFill>
                  <a:srgbClr val="CCFF33"/>
                </a:solidFill>
              </a:rPr>
              <a:t>any questions or comments </a:t>
            </a:r>
            <a:r>
              <a:rPr lang="en-US" dirty="0" smtClean="0"/>
              <a:t>send an e-mail</a:t>
            </a:r>
          </a:p>
          <a:p>
            <a:pPr lvl="1"/>
            <a:r>
              <a:rPr lang="en-US" dirty="0" err="1" smtClean="0"/>
              <a:t>Emil.alegroth@chalmers.se</a:t>
            </a:r>
            <a:endParaRPr lang="en-US" dirty="0" smtClean="0"/>
          </a:p>
          <a:p>
            <a:pPr lvl="1"/>
            <a:r>
              <a:rPr lang="en-US" dirty="0" smtClean="0"/>
              <a:t>I answer as quickly as I can, but since I am busy it might take a day or two!</a:t>
            </a:r>
          </a:p>
          <a:p>
            <a:r>
              <a:rPr lang="en-US" dirty="0" smtClean="0"/>
              <a:t>You can also visit my office on the 4</a:t>
            </a:r>
            <a:r>
              <a:rPr lang="en-US" baseline="30000" dirty="0" smtClean="0"/>
              <a:t>th</a:t>
            </a:r>
            <a:r>
              <a:rPr lang="en-US" dirty="0" smtClean="0"/>
              <a:t> floor in house Jupiter</a:t>
            </a:r>
          </a:p>
          <a:p>
            <a:pPr lvl="1"/>
            <a:r>
              <a:rPr lang="en-US" dirty="0" smtClean="0"/>
              <a:t>Time constraints.</a:t>
            </a:r>
          </a:p>
          <a:p>
            <a:r>
              <a:rPr lang="en-US" dirty="0" smtClean="0"/>
              <a:t>Tell us </a:t>
            </a:r>
            <a:r>
              <a:rPr lang="en-US" dirty="0" smtClean="0">
                <a:solidFill>
                  <a:srgbClr val="CCFF33"/>
                </a:solidFill>
              </a:rPr>
              <a:t>ALL </a:t>
            </a:r>
            <a:r>
              <a:rPr lang="en-US" dirty="0" smtClean="0"/>
              <a:t>your problems with the course, fellow students, etc. But do so </a:t>
            </a:r>
            <a:r>
              <a:rPr lang="en-US" dirty="0" smtClean="0">
                <a:solidFill>
                  <a:schemeClr val="accent3"/>
                </a:solidFill>
              </a:rPr>
              <a:t>as quickly as possible!</a:t>
            </a:r>
          </a:p>
          <a:p>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accel="50000" decel="5000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8" accel="50000" decel="5000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accel="50000" decel="5000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Coding Standards</a:t>
            </a:r>
            <a:endParaRPr lang="en-US" dirty="0"/>
          </a:p>
        </p:txBody>
      </p:sp>
      <p:sp>
        <p:nvSpPr>
          <p:cNvPr id="6" name="Content Placeholder 2"/>
          <p:cNvSpPr txBox="1">
            <a:spLocks/>
          </p:cNvSpPr>
          <p:nvPr/>
        </p:nvSpPr>
        <p:spPr>
          <a:xfrm>
            <a:off x="457200" y="1458215"/>
            <a:ext cx="6842853" cy="53285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Swapping partners, changing concurrently all parts of the code…</a:t>
            </a:r>
          </a:p>
          <a:p>
            <a:r>
              <a:rPr lang="en-US" dirty="0" smtClean="0">
                <a:sym typeface="Wingdings"/>
              </a:rPr>
              <a:t>Your code should better look consistently!</a:t>
            </a:r>
          </a:p>
          <a:p>
            <a:pPr lvl="1"/>
            <a:r>
              <a:rPr lang="en-US" dirty="0" smtClean="0">
                <a:sym typeface="Wingdings"/>
              </a:rPr>
              <a:t>Once and only once rule</a:t>
            </a:r>
          </a:p>
          <a:p>
            <a:pPr lvl="1"/>
            <a:r>
              <a:rPr lang="en-US" dirty="0" smtClean="0">
                <a:sym typeface="Wingdings"/>
              </a:rPr>
              <a:t>Emphasize communication</a:t>
            </a:r>
          </a:p>
          <a:p>
            <a:pPr lvl="1"/>
            <a:r>
              <a:rPr lang="en-US" dirty="0" smtClean="0">
                <a:sym typeface="Wingdings"/>
              </a:rPr>
              <a:t>Adopted by whole team</a:t>
            </a:r>
          </a:p>
          <a:p>
            <a:pPr lvl="1"/>
            <a:endParaRPr lang="en-US" dirty="0"/>
          </a:p>
        </p:txBody>
      </p:sp>
      <p:grpSp>
        <p:nvGrpSpPr>
          <p:cNvPr id="10" name="Group 9"/>
          <p:cNvGrpSpPr/>
          <p:nvPr/>
        </p:nvGrpSpPr>
        <p:grpSpPr>
          <a:xfrm>
            <a:off x="457200" y="4675792"/>
            <a:ext cx="8229600" cy="1710321"/>
            <a:chOff x="457200" y="4675792"/>
            <a:chExt cx="8229600" cy="1710321"/>
          </a:xfrm>
        </p:grpSpPr>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4675792"/>
              <a:ext cx="1315853" cy="1710321"/>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2272655" y="4675793"/>
              <a:ext cx="6414145" cy="923330"/>
            </a:xfrm>
            <a:prstGeom prst="rect">
              <a:avLst/>
            </a:prstGeom>
            <a:noFill/>
          </p:spPr>
          <p:txBody>
            <a:bodyPr wrap="square" rtlCol="0">
              <a:spAutoFit/>
            </a:bodyPr>
            <a:lstStyle/>
            <a:p>
              <a:r>
                <a:rPr lang="en-US" dirty="0" smtClean="0"/>
                <a:t>“</a:t>
              </a:r>
              <a:r>
                <a:rPr lang="en-US" dirty="0"/>
                <a:t>Students experience the importance of uniform coding conventions throughout the team especially when combined with collective code ownership. </a:t>
              </a:r>
              <a:r>
                <a:rPr lang="en-US" dirty="0" smtClean="0"/>
                <a:t>”</a:t>
              </a:r>
            </a:p>
          </p:txBody>
        </p:sp>
      </p:gr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00053" y="1458215"/>
            <a:ext cx="1386747" cy="17103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1422651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accel="50000" decel="5000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loud 16"/>
          <p:cNvSpPr/>
          <p:nvPr/>
        </p:nvSpPr>
        <p:spPr>
          <a:xfrm>
            <a:off x="4644008" y="1412776"/>
            <a:ext cx="4320480" cy="2016224"/>
          </a:xfrm>
          <a:prstGeom prst="cloud">
            <a:avLst/>
          </a:prstGeom>
        </p:spPr>
        <p:style>
          <a:lnRef idx="1">
            <a:schemeClr val="accent3"/>
          </a:lnRef>
          <a:fillRef idx="2">
            <a:schemeClr val="accent3"/>
          </a:fillRef>
          <a:effectRef idx="1">
            <a:schemeClr val="accent3"/>
          </a:effectRef>
          <a:fontRef idx="minor">
            <a:schemeClr val="dk1"/>
          </a:fontRef>
        </p:style>
        <p:txBody>
          <a:bodyPr rtlCol="0" anchor="t"/>
          <a:lstStyle/>
          <a:p>
            <a:pPr algn="r"/>
            <a:r>
              <a:rPr lang="en-US" b="1" i="1" u="sng" dirty="0" smtClean="0">
                <a:solidFill>
                  <a:srgbClr val="000000"/>
                </a:solidFill>
              </a:rPr>
              <a:t>Continuous process</a:t>
            </a:r>
            <a:endParaRPr lang="en-US" b="1" i="1" u="sng" dirty="0">
              <a:solidFill>
                <a:srgbClr val="000000"/>
              </a:solidFill>
            </a:endParaRPr>
          </a:p>
        </p:txBody>
      </p:sp>
      <p:sp>
        <p:nvSpPr>
          <p:cNvPr id="18" name="Cloud 17"/>
          <p:cNvSpPr/>
          <p:nvPr/>
        </p:nvSpPr>
        <p:spPr>
          <a:xfrm>
            <a:off x="107504" y="3960440"/>
            <a:ext cx="4392488" cy="2420888"/>
          </a:xfrm>
          <a:prstGeom prst="cloud">
            <a:avLst/>
          </a:prstGeom>
        </p:spPr>
        <p:style>
          <a:lnRef idx="1">
            <a:schemeClr val="accent4"/>
          </a:lnRef>
          <a:fillRef idx="2">
            <a:schemeClr val="accent4"/>
          </a:fillRef>
          <a:effectRef idx="1">
            <a:schemeClr val="accent4"/>
          </a:effectRef>
          <a:fontRef idx="minor">
            <a:schemeClr val="dk1"/>
          </a:fontRef>
        </p:style>
        <p:txBody>
          <a:bodyPr rtlCol="0" anchor="t"/>
          <a:lstStyle/>
          <a:p>
            <a:r>
              <a:rPr lang="en-US" b="1" i="1" u="sng" dirty="0" smtClean="0"/>
              <a:t>Shared understanding</a:t>
            </a:r>
            <a:endParaRPr lang="en-US" b="1" i="1" u="sng" dirty="0"/>
          </a:p>
        </p:txBody>
      </p:sp>
      <p:sp>
        <p:nvSpPr>
          <p:cNvPr id="19" name="Cloud 18"/>
          <p:cNvSpPr/>
          <p:nvPr/>
        </p:nvSpPr>
        <p:spPr>
          <a:xfrm>
            <a:off x="4788024" y="4149080"/>
            <a:ext cx="3960440" cy="1302099"/>
          </a:xfrm>
          <a:prstGeom prst="cloud">
            <a:avLst/>
          </a:prstGeom>
        </p:spPr>
        <p:style>
          <a:lnRef idx="1">
            <a:schemeClr val="accent6"/>
          </a:lnRef>
          <a:fillRef idx="2">
            <a:schemeClr val="accent6"/>
          </a:fillRef>
          <a:effectRef idx="1">
            <a:schemeClr val="accent6"/>
          </a:effectRef>
          <a:fontRef idx="minor">
            <a:schemeClr val="dk1"/>
          </a:fontRef>
        </p:style>
        <p:txBody>
          <a:bodyPr rtlCol="0" anchor="b"/>
          <a:lstStyle/>
          <a:p>
            <a:r>
              <a:rPr lang="en-US" b="1" i="1" u="sng" dirty="0" smtClean="0">
                <a:solidFill>
                  <a:srgbClr val="000000"/>
                </a:solidFill>
              </a:rPr>
              <a:t>Programmer welfare</a:t>
            </a:r>
            <a:endParaRPr lang="en-US" b="1" i="1" u="sng" dirty="0">
              <a:solidFill>
                <a:srgbClr val="000000"/>
              </a:solidFill>
            </a:endParaRPr>
          </a:p>
        </p:txBody>
      </p:sp>
      <p:sp>
        <p:nvSpPr>
          <p:cNvPr id="16" name="Cloud 15"/>
          <p:cNvSpPr/>
          <p:nvPr/>
        </p:nvSpPr>
        <p:spPr>
          <a:xfrm>
            <a:off x="-108520" y="1052736"/>
            <a:ext cx="4320480" cy="3168352"/>
          </a:xfrm>
          <a:prstGeom prst="cloud">
            <a:avLst/>
          </a:prstGeom>
        </p:spPr>
        <p:style>
          <a:lnRef idx="1">
            <a:schemeClr val="accent5"/>
          </a:lnRef>
          <a:fillRef idx="2">
            <a:schemeClr val="accent5"/>
          </a:fillRef>
          <a:effectRef idx="1">
            <a:schemeClr val="accent5"/>
          </a:effectRef>
          <a:fontRef idx="minor">
            <a:schemeClr val="dk1"/>
          </a:fontRef>
        </p:style>
        <p:txBody>
          <a:bodyPr rtlCol="0" anchor="b"/>
          <a:lstStyle/>
          <a:p>
            <a:r>
              <a:rPr lang="en-US" b="1" i="1" u="sng" dirty="0" smtClean="0">
                <a:solidFill>
                  <a:srgbClr val="000000"/>
                </a:solidFill>
              </a:rPr>
              <a:t>Feedback</a:t>
            </a:r>
            <a:endParaRPr lang="en-US" b="1" i="1" u="sng" dirty="0">
              <a:solidFill>
                <a:srgbClr val="000000"/>
              </a:solidFill>
            </a:endParaRPr>
          </a:p>
        </p:txBody>
      </p:sp>
      <p:sp>
        <p:nvSpPr>
          <p:cNvPr id="2" name="Title 1"/>
          <p:cNvSpPr>
            <a:spLocks noGrp="1"/>
          </p:cNvSpPr>
          <p:nvPr>
            <p:ph type="title"/>
          </p:nvPr>
        </p:nvSpPr>
        <p:spPr/>
        <p:txBody>
          <a:bodyPr/>
          <a:lstStyle/>
          <a:p>
            <a:r>
              <a:rPr lang="en-US" dirty="0" smtClean="0"/>
              <a:t>XP Practices</a:t>
            </a:r>
            <a:endParaRPr lang="en-US" dirty="0"/>
          </a:p>
        </p:txBody>
      </p:sp>
      <p:sp>
        <p:nvSpPr>
          <p:cNvPr id="4" name="TextBox 3"/>
          <p:cNvSpPr txBox="1"/>
          <p:nvPr/>
        </p:nvSpPr>
        <p:spPr>
          <a:xfrm>
            <a:off x="539552" y="1484784"/>
            <a:ext cx="1931689" cy="369332"/>
          </a:xfrm>
          <a:prstGeom prst="rect">
            <a:avLst/>
          </a:prstGeom>
          <a:noFill/>
        </p:spPr>
        <p:txBody>
          <a:bodyPr wrap="none" rtlCol="0">
            <a:spAutoFit/>
          </a:bodyPr>
          <a:lstStyle/>
          <a:p>
            <a:r>
              <a:rPr lang="en-US" dirty="0" smtClean="0">
                <a:solidFill>
                  <a:srgbClr val="000000"/>
                </a:solidFill>
              </a:rPr>
              <a:t>Pair Programming</a:t>
            </a:r>
            <a:endParaRPr lang="en-US" dirty="0">
              <a:solidFill>
                <a:srgbClr val="000000"/>
              </a:solidFill>
            </a:endParaRPr>
          </a:p>
        </p:txBody>
      </p:sp>
      <p:sp>
        <p:nvSpPr>
          <p:cNvPr id="5" name="TextBox 4"/>
          <p:cNvSpPr txBox="1"/>
          <p:nvPr/>
        </p:nvSpPr>
        <p:spPr>
          <a:xfrm>
            <a:off x="1547664" y="2852936"/>
            <a:ext cx="1612040" cy="369332"/>
          </a:xfrm>
          <a:prstGeom prst="rect">
            <a:avLst/>
          </a:prstGeom>
          <a:noFill/>
        </p:spPr>
        <p:txBody>
          <a:bodyPr wrap="none" rtlCol="0">
            <a:spAutoFit/>
          </a:bodyPr>
          <a:lstStyle/>
          <a:p>
            <a:r>
              <a:rPr lang="en-US" dirty="0" smtClean="0">
                <a:solidFill>
                  <a:srgbClr val="000000"/>
                </a:solidFill>
              </a:rPr>
              <a:t>Planning game</a:t>
            </a:r>
            <a:endParaRPr lang="en-US" dirty="0">
              <a:solidFill>
                <a:srgbClr val="000000"/>
              </a:solidFill>
            </a:endParaRPr>
          </a:p>
        </p:txBody>
      </p:sp>
      <p:sp>
        <p:nvSpPr>
          <p:cNvPr id="6" name="TextBox 5"/>
          <p:cNvSpPr txBox="1"/>
          <p:nvPr/>
        </p:nvSpPr>
        <p:spPr>
          <a:xfrm>
            <a:off x="251520" y="2348880"/>
            <a:ext cx="1033268" cy="369332"/>
          </a:xfrm>
          <a:prstGeom prst="rect">
            <a:avLst/>
          </a:prstGeom>
          <a:noFill/>
        </p:spPr>
        <p:txBody>
          <a:bodyPr wrap="none" rtlCol="0">
            <a:spAutoFit/>
          </a:bodyPr>
          <a:lstStyle/>
          <a:p>
            <a:r>
              <a:rPr lang="en-US" dirty="0" smtClean="0">
                <a:solidFill>
                  <a:srgbClr val="000000"/>
                </a:solidFill>
              </a:rPr>
              <a:t>Test-first</a:t>
            </a:r>
          </a:p>
        </p:txBody>
      </p:sp>
      <p:sp>
        <p:nvSpPr>
          <p:cNvPr id="7" name="TextBox 6"/>
          <p:cNvSpPr txBox="1"/>
          <p:nvPr/>
        </p:nvSpPr>
        <p:spPr>
          <a:xfrm>
            <a:off x="1907704" y="2132856"/>
            <a:ext cx="1829122" cy="369332"/>
          </a:xfrm>
          <a:prstGeom prst="rect">
            <a:avLst/>
          </a:prstGeom>
          <a:noFill/>
        </p:spPr>
        <p:txBody>
          <a:bodyPr wrap="none" rtlCol="0">
            <a:spAutoFit/>
          </a:bodyPr>
          <a:lstStyle/>
          <a:p>
            <a:r>
              <a:rPr lang="en-US" dirty="0" smtClean="0">
                <a:solidFill>
                  <a:srgbClr val="000000"/>
                </a:solidFill>
              </a:rPr>
              <a:t>Onsite-Customer</a:t>
            </a:r>
            <a:endParaRPr lang="en-US" dirty="0">
              <a:solidFill>
                <a:srgbClr val="000000"/>
              </a:solidFill>
            </a:endParaRPr>
          </a:p>
        </p:txBody>
      </p:sp>
      <p:sp>
        <p:nvSpPr>
          <p:cNvPr id="8" name="TextBox 7"/>
          <p:cNvSpPr txBox="1"/>
          <p:nvPr/>
        </p:nvSpPr>
        <p:spPr>
          <a:xfrm>
            <a:off x="4644008" y="2276872"/>
            <a:ext cx="2384111" cy="369332"/>
          </a:xfrm>
          <a:prstGeom prst="rect">
            <a:avLst/>
          </a:prstGeom>
          <a:noFill/>
        </p:spPr>
        <p:txBody>
          <a:bodyPr wrap="none" rtlCol="0">
            <a:spAutoFit/>
          </a:bodyPr>
          <a:lstStyle/>
          <a:p>
            <a:r>
              <a:rPr lang="en-US" dirty="0" smtClean="0">
                <a:solidFill>
                  <a:srgbClr val="000000"/>
                </a:solidFill>
              </a:rPr>
              <a:t>Continuous integration</a:t>
            </a:r>
            <a:endParaRPr lang="en-US" dirty="0">
              <a:solidFill>
                <a:srgbClr val="000000"/>
              </a:solidFill>
            </a:endParaRPr>
          </a:p>
        </p:txBody>
      </p:sp>
      <p:sp>
        <p:nvSpPr>
          <p:cNvPr id="9" name="TextBox 8"/>
          <p:cNvSpPr txBox="1"/>
          <p:nvPr/>
        </p:nvSpPr>
        <p:spPr>
          <a:xfrm>
            <a:off x="6444208" y="2780928"/>
            <a:ext cx="1297576" cy="369332"/>
          </a:xfrm>
          <a:prstGeom prst="rect">
            <a:avLst/>
          </a:prstGeom>
          <a:noFill/>
        </p:spPr>
        <p:txBody>
          <a:bodyPr wrap="none" rtlCol="0">
            <a:spAutoFit/>
          </a:bodyPr>
          <a:lstStyle/>
          <a:p>
            <a:r>
              <a:rPr lang="en-US" dirty="0" smtClean="0">
                <a:solidFill>
                  <a:srgbClr val="000000"/>
                </a:solidFill>
              </a:rPr>
              <a:t>Refactoring</a:t>
            </a:r>
            <a:endParaRPr lang="en-US" dirty="0">
              <a:solidFill>
                <a:srgbClr val="000000"/>
              </a:solidFill>
            </a:endParaRPr>
          </a:p>
        </p:txBody>
      </p:sp>
      <p:sp>
        <p:nvSpPr>
          <p:cNvPr id="10" name="TextBox 9"/>
          <p:cNvSpPr txBox="1"/>
          <p:nvPr/>
        </p:nvSpPr>
        <p:spPr>
          <a:xfrm>
            <a:off x="6804248" y="2132856"/>
            <a:ext cx="1544751" cy="369332"/>
          </a:xfrm>
          <a:prstGeom prst="rect">
            <a:avLst/>
          </a:prstGeom>
          <a:noFill/>
        </p:spPr>
        <p:txBody>
          <a:bodyPr wrap="none" rtlCol="0">
            <a:spAutoFit/>
          </a:bodyPr>
          <a:lstStyle/>
          <a:p>
            <a:r>
              <a:rPr lang="en-US" dirty="0" smtClean="0">
                <a:solidFill>
                  <a:srgbClr val="000000"/>
                </a:solidFill>
              </a:rPr>
              <a:t>Small releases</a:t>
            </a:r>
            <a:endParaRPr lang="en-US" dirty="0">
              <a:solidFill>
                <a:srgbClr val="000000"/>
              </a:solidFill>
            </a:endParaRPr>
          </a:p>
        </p:txBody>
      </p:sp>
      <p:sp>
        <p:nvSpPr>
          <p:cNvPr id="11" name="TextBox 10"/>
          <p:cNvSpPr txBox="1"/>
          <p:nvPr/>
        </p:nvSpPr>
        <p:spPr>
          <a:xfrm>
            <a:off x="144016" y="5400600"/>
            <a:ext cx="1893592" cy="369332"/>
          </a:xfrm>
          <a:prstGeom prst="rect">
            <a:avLst/>
          </a:prstGeom>
          <a:noFill/>
        </p:spPr>
        <p:txBody>
          <a:bodyPr wrap="none" rtlCol="0">
            <a:spAutoFit/>
          </a:bodyPr>
          <a:lstStyle/>
          <a:p>
            <a:r>
              <a:rPr lang="en-US" dirty="0" smtClean="0">
                <a:solidFill>
                  <a:srgbClr val="000000"/>
                </a:solidFill>
              </a:rPr>
              <a:t>System metaphor</a:t>
            </a:r>
            <a:endParaRPr lang="en-US" dirty="0">
              <a:solidFill>
                <a:srgbClr val="000000"/>
              </a:solidFill>
            </a:endParaRPr>
          </a:p>
        </p:txBody>
      </p:sp>
      <p:sp>
        <p:nvSpPr>
          <p:cNvPr id="12" name="TextBox 11"/>
          <p:cNvSpPr txBox="1"/>
          <p:nvPr/>
        </p:nvSpPr>
        <p:spPr>
          <a:xfrm>
            <a:off x="2483768" y="5472608"/>
            <a:ext cx="1523562" cy="369332"/>
          </a:xfrm>
          <a:prstGeom prst="rect">
            <a:avLst/>
          </a:prstGeom>
          <a:noFill/>
        </p:spPr>
        <p:txBody>
          <a:bodyPr wrap="none" rtlCol="0">
            <a:spAutoFit/>
          </a:bodyPr>
          <a:lstStyle/>
          <a:p>
            <a:r>
              <a:rPr lang="en-US" dirty="0" smtClean="0">
                <a:solidFill>
                  <a:srgbClr val="000000"/>
                </a:solidFill>
              </a:rPr>
              <a:t>Simple design</a:t>
            </a:r>
            <a:endParaRPr lang="en-US" dirty="0">
              <a:solidFill>
                <a:srgbClr val="000000"/>
              </a:solidFill>
            </a:endParaRPr>
          </a:p>
        </p:txBody>
      </p:sp>
      <p:sp>
        <p:nvSpPr>
          <p:cNvPr id="13" name="TextBox 12"/>
          <p:cNvSpPr txBox="1"/>
          <p:nvPr/>
        </p:nvSpPr>
        <p:spPr>
          <a:xfrm>
            <a:off x="1115616" y="5040560"/>
            <a:ext cx="2733178" cy="369332"/>
          </a:xfrm>
          <a:prstGeom prst="rect">
            <a:avLst/>
          </a:prstGeom>
          <a:noFill/>
        </p:spPr>
        <p:txBody>
          <a:bodyPr wrap="none" rtlCol="0">
            <a:spAutoFit/>
          </a:bodyPr>
          <a:lstStyle/>
          <a:p>
            <a:r>
              <a:rPr lang="en-US" dirty="0" smtClean="0">
                <a:solidFill>
                  <a:srgbClr val="000000"/>
                </a:solidFill>
              </a:rPr>
              <a:t>Collective Code Ownership</a:t>
            </a:r>
            <a:endParaRPr lang="en-US" dirty="0">
              <a:solidFill>
                <a:srgbClr val="000000"/>
              </a:solidFill>
            </a:endParaRPr>
          </a:p>
        </p:txBody>
      </p:sp>
      <p:sp>
        <p:nvSpPr>
          <p:cNvPr id="14" name="TextBox 13"/>
          <p:cNvSpPr txBox="1"/>
          <p:nvPr/>
        </p:nvSpPr>
        <p:spPr>
          <a:xfrm>
            <a:off x="1043608" y="4608512"/>
            <a:ext cx="1851789" cy="369332"/>
          </a:xfrm>
          <a:prstGeom prst="rect">
            <a:avLst/>
          </a:prstGeom>
          <a:noFill/>
        </p:spPr>
        <p:txBody>
          <a:bodyPr wrap="none" rtlCol="0">
            <a:spAutoFit/>
          </a:bodyPr>
          <a:lstStyle/>
          <a:p>
            <a:r>
              <a:rPr lang="en-US" dirty="0" smtClean="0">
                <a:solidFill>
                  <a:srgbClr val="000000"/>
                </a:solidFill>
              </a:rPr>
              <a:t>Coding standards</a:t>
            </a:r>
            <a:endParaRPr lang="en-US" dirty="0">
              <a:solidFill>
                <a:srgbClr val="000000"/>
              </a:solidFill>
            </a:endParaRPr>
          </a:p>
        </p:txBody>
      </p:sp>
      <p:sp>
        <p:nvSpPr>
          <p:cNvPr id="15" name="TextBox 14"/>
          <p:cNvSpPr txBox="1"/>
          <p:nvPr/>
        </p:nvSpPr>
        <p:spPr>
          <a:xfrm>
            <a:off x="6156176" y="4509120"/>
            <a:ext cx="1796210" cy="369332"/>
          </a:xfrm>
          <a:prstGeom prst="rect">
            <a:avLst/>
          </a:prstGeom>
          <a:noFill/>
        </p:spPr>
        <p:txBody>
          <a:bodyPr wrap="none" rtlCol="0">
            <a:spAutoFit/>
          </a:bodyPr>
          <a:lstStyle/>
          <a:p>
            <a:r>
              <a:rPr lang="en-US" dirty="0" smtClean="0">
                <a:solidFill>
                  <a:srgbClr val="000000"/>
                </a:solidFill>
              </a:rPr>
              <a:t>Sustainable pace</a:t>
            </a:r>
            <a:endParaRPr lang="en-US" dirty="0">
              <a:solidFill>
                <a:srgbClr val="000000"/>
              </a:solidFill>
            </a:endParaRPr>
          </a:p>
        </p:txBody>
      </p:sp>
    </p:spTree>
    <p:extLst>
      <p:ext uri="{BB962C8B-B14F-4D97-AF65-F5344CB8AC3E}">
        <p14:creationId xmlns:p14="http://schemas.microsoft.com/office/powerpoint/2010/main" val="41237660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XP in Teaching</a:t>
            </a:r>
            <a:endParaRPr lang="en-US"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1076518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1122001" y="369870"/>
            <a:ext cx="7397809" cy="5723426"/>
          </a:xfrm>
          <a:prstGeom prst="round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4" name="Picture 3"/>
          <p:cNvPicPr>
            <a:picLocks noChangeAspect="1"/>
          </p:cNvPicPr>
          <p:nvPr/>
        </p:nvPicPr>
        <p:blipFill>
          <a:blip r:embed="rId2"/>
          <a:stretch>
            <a:fillRect/>
          </a:stretch>
        </p:blipFill>
        <p:spPr>
          <a:xfrm>
            <a:off x="1284539" y="0"/>
            <a:ext cx="7031877" cy="6457065"/>
          </a:xfrm>
          <a:prstGeom prst="rect">
            <a:avLst/>
          </a:prstGeom>
        </p:spPr>
      </p:pic>
      <p:sp>
        <p:nvSpPr>
          <p:cNvPr id="5" name="Title 1"/>
          <p:cNvSpPr>
            <a:spLocks noGrp="1"/>
          </p:cNvSpPr>
          <p:nvPr>
            <p:ph type="title"/>
          </p:nvPr>
        </p:nvSpPr>
        <p:spPr>
          <a:xfrm>
            <a:off x="457200" y="184581"/>
            <a:ext cx="8229600" cy="706090"/>
          </a:xfrm>
        </p:spPr>
        <p:txBody>
          <a:bodyPr>
            <a:normAutofit fontScale="90000"/>
          </a:bodyPr>
          <a:lstStyle/>
          <a:p>
            <a:pPr algn="l"/>
            <a:r>
              <a:rPr lang="en-US" dirty="0" smtClean="0">
                <a:solidFill>
                  <a:schemeClr val="bg1"/>
                </a:solidFill>
              </a:rPr>
              <a:t>            XP:   </a:t>
            </a:r>
            <a:endParaRPr lang="en-US" dirty="0">
              <a:solidFill>
                <a:schemeClr val="bg1"/>
              </a:solidFill>
            </a:endParaRPr>
          </a:p>
        </p:txBody>
      </p:sp>
    </p:spTree>
    <p:extLst>
      <p:ext uri="{BB962C8B-B14F-4D97-AF65-F5344CB8AC3E}">
        <p14:creationId xmlns:p14="http://schemas.microsoft.com/office/powerpoint/2010/main" val="29833808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Thursday</a:t>
            </a:r>
            <a:endParaRPr lang="en-GB" dirty="0"/>
          </a:p>
        </p:txBody>
      </p:sp>
      <p:sp>
        <p:nvSpPr>
          <p:cNvPr id="3" name="Content Placeholder 2"/>
          <p:cNvSpPr>
            <a:spLocks noGrp="1"/>
          </p:cNvSpPr>
          <p:nvPr>
            <p:ph idx="1"/>
          </p:nvPr>
        </p:nvSpPr>
        <p:spPr/>
        <p:txBody>
          <a:bodyPr/>
          <a:lstStyle/>
          <a:p>
            <a:r>
              <a:rPr lang="en-GB" dirty="0" smtClean="0"/>
              <a:t>Until Thursday: </a:t>
            </a:r>
            <a:r>
              <a:rPr lang="en-GB" dirty="0" smtClean="0">
                <a:solidFill>
                  <a:schemeClr val="accent3"/>
                </a:solidFill>
              </a:rPr>
              <a:t>Reflect about the XP practices and how they fit together!</a:t>
            </a:r>
          </a:p>
          <a:p>
            <a:endParaRPr lang="en-GB" dirty="0" smtClean="0"/>
          </a:p>
          <a:p>
            <a:r>
              <a:rPr lang="en-GB" dirty="0" smtClean="0"/>
              <a:t>Continue with agile principles, processes and practices</a:t>
            </a:r>
          </a:p>
          <a:p>
            <a:endParaRPr lang="en-GB" dirty="0" smtClean="0"/>
          </a:p>
          <a:p>
            <a:r>
              <a:rPr lang="en-GB" dirty="0" err="1" smtClean="0"/>
              <a:t>Emil.Alegroth@chalmers.se</a:t>
            </a:r>
            <a:endParaRPr lang="en-GB" dirty="0"/>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Course information</a:t>
            </a:r>
            <a:endParaRPr lang="en-GB" dirty="0"/>
          </a:p>
        </p:txBody>
      </p:sp>
      <p:sp>
        <p:nvSpPr>
          <p:cNvPr id="3" name="Content Placeholder 2"/>
          <p:cNvSpPr>
            <a:spLocks noGrp="1"/>
          </p:cNvSpPr>
          <p:nvPr>
            <p:ph idx="1"/>
          </p:nvPr>
        </p:nvSpPr>
        <p:spPr/>
        <p:txBody>
          <a:bodyPr>
            <a:normAutofit lnSpcReduction="10000"/>
          </a:bodyPr>
          <a:lstStyle/>
          <a:p>
            <a:r>
              <a:rPr lang="en-US" dirty="0" smtClean="0">
                <a:solidFill>
                  <a:srgbClr val="CCFF33"/>
                </a:solidFill>
              </a:rPr>
              <a:t>Course representatives</a:t>
            </a:r>
          </a:p>
          <a:p>
            <a:pPr lvl="1"/>
            <a:r>
              <a:rPr lang="en-US" dirty="0" smtClean="0"/>
              <a:t>Christos </a:t>
            </a:r>
            <a:r>
              <a:rPr lang="en-US" dirty="0" err="1" smtClean="0"/>
              <a:t>Charalmpous</a:t>
            </a:r>
            <a:endParaRPr lang="en-US" dirty="0" smtClean="0"/>
          </a:p>
          <a:p>
            <a:pPr lvl="1"/>
            <a:r>
              <a:rPr lang="en-US" dirty="0" smtClean="0"/>
              <a:t>Markus </a:t>
            </a:r>
            <a:r>
              <a:rPr lang="en-US" dirty="0" err="1" smtClean="0"/>
              <a:t>Ekström</a:t>
            </a:r>
            <a:endParaRPr lang="en-US" dirty="0" smtClean="0"/>
          </a:p>
          <a:p>
            <a:pPr lvl="1"/>
            <a:r>
              <a:rPr lang="en-US" dirty="0" err="1" smtClean="0"/>
              <a:t>Linus</a:t>
            </a:r>
            <a:r>
              <a:rPr lang="en-US" dirty="0" smtClean="0"/>
              <a:t> Lindgren</a:t>
            </a:r>
          </a:p>
          <a:p>
            <a:pPr lvl="1"/>
            <a:r>
              <a:rPr lang="en-US" dirty="0" smtClean="0"/>
              <a:t>Jing Wang</a:t>
            </a:r>
          </a:p>
          <a:p>
            <a:r>
              <a:rPr lang="en-US" dirty="0" smtClean="0">
                <a:solidFill>
                  <a:srgbClr val="CCFF33"/>
                </a:solidFill>
              </a:rPr>
              <a:t>We need a GU student to volunteer! </a:t>
            </a:r>
          </a:p>
          <a:p>
            <a:r>
              <a:rPr lang="en-US" dirty="0" smtClean="0">
                <a:solidFill>
                  <a:srgbClr val="CCFF33"/>
                </a:solidFill>
              </a:rPr>
              <a:t>Course Materials</a:t>
            </a:r>
          </a:p>
          <a:p>
            <a:pPr lvl="1"/>
            <a:r>
              <a:rPr lang="en-US" dirty="0" smtClean="0"/>
              <a:t>http://oerich.github.io/EDA397/</a:t>
            </a:r>
          </a:p>
          <a:p>
            <a:pPr lvl="1"/>
            <a:r>
              <a:rPr lang="en-US" dirty="0" err="1" smtClean="0"/>
              <a:t>Cockburn,A</a:t>
            </a:r>
            <a:r>
              <a:rPr lang="en-US" dirty="0" smtClean="0"/>
              <a:t>., (2009) Agile Software </a:t>
            </a:r>
            <a:br>
              <a:rPr lang="en-US" dirty="0" smtClean="0"/>
            </a:br>
            <a:r>
              <a:rPr lang="en-US" dirty="0" smtClean="0"/>
              <a:t>Development, 2ed </a:t>
            </a:r>
          </a:p>
          <a:p>
            <a:pPr lvl="1"/>
            <a:r>
              <a:rPr lang="en-US" dirty="0" smtClean="0"/>
              <a:t>Papers</a:t>
            </a:r>
            <a:endParaRPr lang="en-GB" dirty="0"/>
          </a:p>
        </p:txBody>
      </p:sp>
      <p:pic>
        <p:nvPicPr>
          <p:cNvPr id="4" name="Picture 3"/>
          <p:cNvPicPr>
            <a:picLocks noChangeAspect="1"/>
          </p:cNvPicPr>
          <p:nvPr/>
        </p:nvPicPr>
        <p:blipFill>
          <a:blip r:embed="rId2"/>
          <a:stretch>
            <a:fillRect/>
          </a:stretch>
        </p:blipFill>
        <p:spPr>
          <a:xfrm>
            <a:off x="5845618" y="2339902"/>
            <a:ext cx="3137118" cy="388647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58133" y="1600200"/>
            <a:ext cx="1856225" cy="2289344"/>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accel="50000" decel="5000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accel="50000" decel="5000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ppt_y"/>
                                          </p:val>
                                        </p:tav>
                                        <p:tav tm="100000">
                                          <p:val>
                                            <p:strVal val="#ppt_y"/>
                                          </p:val>
                                        </p:tav>
                                      </p:tavLst>
                                    </p:anim>
                                  </p:childTnLst>
                                </p:cTn>
                              </p:par>
                              <p:par>
                                <p:cTn id="25" presetID="2" presetClass="entr" presetSubtype="8" accel="50000" decel="5000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accel="50000" decel="5000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ppt_y"/>
                                          </p:val>
                                        </p:tav>
                                        <p:tav tm="100000">
                                          <p:val>
                                            <p:strVal val="#ppt_y"/>
                                          </p:val>
                                        </p:tav>
                                      </p:tavLst>
                                    </p:anim>
                                  </p:childTnLst>
                                </p:cTn>
                              </p:par>
                              <p:par>
                                <p:cTn id="35" presetID="2" presetClass="entr" presetSubtype="8" accel="50000" decel="50000"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ppt_y"/>
                                          </p:val>
                                        </p:tav>
                                        <p:tav tm="100000">
                                          <p:val>
                                            <p:strVal val="#ppt_y"/>
                                          </p:val>
                                        </p:tav>
                                      </p:tavLst>
                                    </p:anim>
                                  </p:childTnLst>
                                </p:cTn>
                              </p:par>
                              <p:par>
                                <p:cTn id="39" presetID="2" presetClass="entr" presetSubtype="8" accel="50000" decel="50000"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ppt_y"/>
                                          </p:val>
                                        </p:tav>
                                        <p:tav tm="100000">
                                          <p:val>
                                            <p:strVal val="#ppt_y"/>
                                          </p:val>
                                        </p:tav>
                                      </p:tavLst>
                                    </p:anim>
                                  </p:childTnLst>
                                </p:cTn>
                              </p:par>
                              <p:par>
                                <p:cTn id="43" presetID="2" presetClass="entr" presetSubtype="4" accel="50000" decel="50000" fill="hold" nodeType="withEffect">
                                  <p:stCondLst>
                                    <p:cond delay="0"/>
                                  </p:stCondLst>
                                  <p:childTnLst>
                                    <p:set>
                                      <p:cBhvr>
                                        <p:cTn id="44" dur="1" fill="hold">
                                          <p:stCondLst>
                                            <p:cond delay="0"/>
                                          </p:stCondLst>
                                        </p:cTn>
                                        <p:tgtEl>
                                          <p:spTgt spid="4"/>
                                        </p:tgtEl>
                                        <p:attrNameLst>
                                          <p:attrName>style.visibility</p:attrName>
                                        </p:attrNameLst>
                                      </p:cBhvr>
                                      <p:to>
                                        <p:strVal val="visible"/>
                                      </p:to>
                                    </p:set>
                                    <p:anim calcmode="lin" valueType="num">
                                      <p:cBhvr additive="base">
                                        <p:cTn id="45" dur="500" fill="hold"/>
                                        <p:tgtEl>
                                          <p:spTgt spid="4"/>
                                        </p:tgtEl>
                                        <p:attrNameLst>
                                          <p:attrName>ppt_x</p:attrName>
                                        </p:attrNameLst>
                                      </p:cBhvr>
                                      <p:tavLst>
                                        <p:tav tm="0">
                                          <p:val>
                                            <p:strVal val="#ppt_x"/>
                                          </p:val>
                                        </p:tav>
                                        <p:tav tm="100000">
                                          <p:val>
                                            <p:strVal val="#ppt_x"/>
                                          </p:val>
                                        </p:tav>
                                      </p:tavLst>
                                    </p:anim>
                                    <p:anim calcmode="lin" valueType="num">
                                      <p:cBhvr additive="base">
                                        <p:cTn id="46" dur="500" fill="hold"/>
                                        <p:tgtEl>
                                          <p:spTgt spid="4"/>
                                        </p:tgtEl>
                                        <p:attrNameLst>
                                          <p:attrName>ppt_y</p:attrName>
                                        </p:attrNameLst>
                                      </p:cBhvr>
                                      <p:tavLst>
                                        <p:tav tm="0">
                                          <p:val>
                                            <p:strVal val="1+#ppt_h/2"/>
                                          </p:val>
                                        </p:tav>
                                        <p:tav tm="100000">
                                          <p:val>
                                            <p:strVal val="#ppt_y"/>
                                          </p:val>
                                        </p:tav>
                                      </p:tavLst>
                                    </p:anim>
                                  </p:childTnLst>
                                </p:cTn>
                              </p:par>
                              <p:par>
                                <p:cTn id="47" presetID="2" presetClass="entr" presetSubtype="8" accel="50000" decel="50000" fill="hold" grpId="0" nodeType="with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 calcmode="lin" valueType="num">
                                      <p:cBhvr additive="base">
                                        <p:cTn id="49"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3">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accel="50000" decel="50000" fill="hold" nodeType="click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additive="base">
                                        <p:cTn id="55" dur="500" fill="hold"/>
                                        <p:tgtEl>
                                          <p:spTgt spid="5"/>
                                        </p:tgtEl>
                                        <p:attrNameLst>
                                          <p:attrName>ppt_x</p:attrName>
                                        </p:attrNameLst>
                                      </p:cBhvr>
                                      <p:tavLst>
                                        <p:tav tm="0">
                                          <p:val>
                                            <p:strVal val="#ppt_x"/>
                                          </p:val>
                                        </p:tav>
                                        <p:tav tm="100000">
                                          <p:val>
                                            <p:strVal val="#ppt_x"/>
                                          </p:val>
                                        </p:tav>
                                      </p:tavLst>
                                    </p:anim>
                                    <p:anim calcmode="lin" valueType="num">
                                      <p:cBhvr additive="base">
                                        <p:cTn id="5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Course Webpage</a:t>
            </a:r>
            <a:endParaRPr lang="en-GB" dirty="0"/>
          </a:p>
        </p:txBody>
      </p:sp>
      <p:pic>
        <p:nvPicPr>
          <p:cNvPr id="4" name="Picture 3" descr="course_web.png"/>
          <p:cNvPicPr>
            <a:picLocks noChangeAspect="1"/>
          </p:cNvPicPr>
          <p:nvPr/>
        </p:nvPicPr>
        <p:blipFill>
          <a:blip r:embed="rId2"/>
          <a:stretch>
            <a:fillRect/>
          </a:stretch>
        </p:blipFill>
        <p:spPr>
          <a:xfrm>
            <a:off x="1365061" y="2417109"/>
            <a:ext cx="6404720" cy="3974039"/>
          </a:xfrm>
          <a:prstGeom prst="rect">
            <a:avLst/>
          </a:prstGeom>
        </p:spPr>
      </p:pic>
      <p:sp>
        <p:nvSpPr>
          <p:cNvPr id="5" name="TextBox 4"/>
          <p:cNvSpPr txBox="1"/>
          <p:nvPr/>
        </p:nvSpPr>
        <p:spPr>
          <a:xfrm>
            <a:off x="1978401" y="1831649"/>
            <a:ext cx="4839786" cy="523220"/>
          </a:xfrm>
          <a:prstGeom prst="rect">
            <a:avLst/>
          </a:prstGeom>
          <a:noFill/>
        </p:spPr>
        <p:txBody>
          <a:bodyPr wrap="none" rtlCol="0">
            <a:spAutoFit/>
          </a:bodyPr>
          <a:lstStyle/>
          <a:p>
            <a:r>
              <a:rPr lang="en-US" sz="2800" dirty="0" smtClean="0"/>
              <a:t>http://oerich.github.io/EDA397/</a:t>
            </a:r>
            <a:endParaRPr lang="en-GB" sz="28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accel="50000" decel="5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Course setup</a:t>
            </a:r>
            <a:endParaRPr lang="en-GB" dirty="0"/>
          </a:p>
        </p:txBody>
      </p:sp>
      <p:sp>
        <p:nvSpPr>
          <p:cNvPr id="3" name="Content Placeholder 2"/>
          <p:cNvSpPr>
            <a:spLocks noGrp="1"/>
          </p:cNvSpPr>
          <p:nvPr>
            <p:ph idx="1"/>
          </p:nvPr>
        </p:nvSpPr>
        <p:spPr/>
        <p:txBody>
          <a:bodyPr>
            <a:normAutofit fontScale="92500" lnSpcReduction="20000"/>
          </a:bodyPr>
          <a:lstStyle/>
          <a:p>
            <a:r>
              <a:rPr lang="en-US" dirty="0" smtClean="0">
                <a:solidFill>
                  <a:srgbClr val="CCFF33"/>
                </a:solidFill>
              </a:rPr>
              <a:t>Schedule</a:t>
            </a:r>
          </a:p>
          <a:p>
            <a:pPr lvl="1"/>
            <a:r>
              <a:rPr lang="en-US" dirty="0" smtClean="0"/>
              <a:t>0-3 lectures per week</a:t>
            </a:r>
          </a:p>
          <a:p>
            <a:pPr lvl="1"/>
            <a:r>
              <a:rPr lang="en-US" dirty="0" smtClean="0"/>
              <a:t>0-2 workshops per week</a:t>
            </a:r>
          </a:p>
          <a:p>
            <a:pPr lvl="1"/>
            <a:r>
              <a:rPr lang="en-US" dirty="0" smtClean="0"/>
              <a:t>=3 scheduled activities per week</a:t>
            </a:r>
          </a:p>
          <a:p>
            <a:pPr lvl="2"/>
            <a:r>
              <a:rPr lang="en-US" dirty="0" smtClean="0"/>
              <a:t>Even if there is no lecture, we will be available and you can (should!) use the rooms/time to work!</a:t>
            </a:r>
          </a:p>
          <a:p>
            <a:pPr lvl="2"/>
            <a:endParaRPr lang="en-US" dirty="0" smtClean="0"/>
          </a:p>
          <a:p>
            <a:r>
              <a:rPr lang="en-US" dirty="0" smtClean="0">
                <a:solidFill>
                  <a:srgbClr val="CCFF33"/>
                </a:solidFill>
              </a:rPr>
              <a:t>Examination</a:t>
            </a:r>
          </a:p>
          <a:p>
            <a:pPr lvl="1"/>
            <a:r>
              <a:rPr lang="en-US" dirty="0" smtClean="0">
                <a:solidFill>
                  <a:srgbClr val="CCFF33"/>
                </a:solidFill>
              </a:rPr>
              <a:t>Project (teams)</a:t>
            </a:r>
          </a:p>
          <a:p>
            <a:pPr lvl="2"/>
            <a:r>
              <a:rPr lang="en-US" dirty="0" smtClean="0"/>
              <a:t>Final product – You need to deliver something</a:t>
            </a:r>
          </a:p>
          <a:p>
            <a:pPr lvl="2"/>
            <a:r>
              <a:rPr lang="en-US" dirty="0" smtClean="0"/>
              <a:t>Artifacts</a:t>
            </a:r>
          </a:p>
          <a:p>
            <a:pPr lvl="2"/>
            <a:r>
              <a:rPr lang="en-US" dirty="0" smtClean="0"/>
              <a:t>Experience / Post-Mortem report</a:t>
            </a:r>
          </a:p>
          <a:p>
            <a:pPr lvl="1"/>
            <a:r>
              <a:rPr lang="en-US" dirty="0" smtClean="0">
                <a:solidFill>
                  <a:srgbClr val="CCFF33"/>
                </a:solidFill>
              </a:rPr>
              <a:t>Written exam</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accel="50000" decel="5000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accel="50000" decel="5000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accel="50000" decel="5000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ppt_y"/>
                                          </p:val>
                                        </p:tav>
                                        <p:tav tm="100000">
                                          <p:val>
                                            <p:strVal val="#ppt_y"/>
                                          </p:val>
                                        </p:tav>
                                      </p:tavLst>
                                    </p:anim>
                                  </p:childTnLst>
                                </p:cTn>
                              </p:par>
                              <p:par>
                                <p:cTn id="31" presetID="2" presetClass="entr" presetSubtype="8" accel="50000" decel="5000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ppt_y"/>
                                          </p:val>
                                        </p:tav>
                                        <p:tav tm="100000">
                                          <p:val>
                                            <p:strVal val="#ppt_y"/>
                                          </p:val>
                                        </p:tav>
                                      </p:tavLst>
                                    </p:anim>
                                  </p:childTnLst>
                                </p:cTn>
                              </p:par>
                              <p:par>
                                <p:cTn id="35" presetID="2" presetClass="entr" presetSubtype="8" accel="50000" decel="5000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 calcmode="lin" valueType="num">
                                      <p:cBhvr additive="base">
                                        <p:cTn id="37"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
                                            <p:txEl>
                                              <p:pRg st="8" end="8"/>
                                            </p:txEl>
                                          </p:spTgt>
                                        </p:tgtEl>
                                        <p:attrNameLst>
                                          <p:attrName>ppt_y</p:attrName>
                                        </p:attrNameLst>
                                      </p:cBhvr>
                                      <p:tavLst>
                                        <p:tav tm="0">
                                          <p:val>
                                            <p:strVal val="#ppt_y"/>
                                          </p:val>
                                        </p:tav>
                                        <p:tav tm="100000">
                                          <p:val>
                                            <p:strVal val="#ppt_y"/>
                                          </p:val>
                                        </p:tav>
                                      </p:tavLst>
                                    </p:anim>
                                  </p:childTnLst>
                                </p:cTn>
                              </p:par>
                              <p:par>
                                <p:cTn id="39" presetID="2" presetClass="entr" presetSubtype="8" accel="50000" decel="50000" fill="hold" grpId="0"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 calcmode="lin" valueType="num">
                                      <p:cBhvr additive="base">
                                        <p:cTn id="41"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3">
                                            <p:txEl>
                                              <p:pRg st="9" end="9"/>
                                            </p:txEl>
                                          </p:spTgt>
                                        </p:tgtEl>
                                        <p:attrNameLst>
                                          <p:attrName>ppt_y</p:attrName>
                                        </p:attrNameLst>
                                      </p:cBhvr>
                                      <p:tavLst>
                                        <p:tav tm="0">
                                          <p:val>
                                            <p:strVal val="#ppt_y"/>
                                          </p:val>
                                        </p:tav>
                                        <p:tav tm="100000">
                                          <p:val>
                                            <p:strVal val="#ppt_y"/>
                                          </p:val>
                                        </p:tav>
                                      </p:tavLst>
                                    </p:anim>
                                  </p:childTnLst>
                                </p:cTn>
                              </p:par>
                              <p:par>
                                <p:cTn id="43" presetID="2" presetClass="entr" presetSubtype="8" accel="50000" decel="50000" fill="hold" grpId="0"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 calcmode="lin" valueType="num">
                                      <p:cBhvr additive="base">
                                        <p:cTn id="45" dur="5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3">
                                            <p:txEl>
                                              <p:pRg st="10" end="10"/>
                                            </p:txEl>
                                          </p:spTgt>
                                        </p:tgtEl>
                                        <p:attrNameLst>
                                          <p:attrName>ppt_y</p:attrName>
                                        </p:attrNameLst>
                                      </p:cBhvr>
                                      <p:tavLst>
                                        <p:tav tm="0">
                                          <p:val>
                                            <p:strVal val="#ppt_y"/>
                                          </p:val>
                                        </p:tav>
                                        <p:tav tm="100000">
                                          <p:val>
                                            <p:strVal val="#ppt_y"/>
                                          </p:val>
                                        </p:tav>
                                      </p:tavLst>
                                    </p:anim>
                                  </p:childTnLst>
                                </p:cTn>
                              </p:par>
                              <p:par>
                                <p:cTn id="47" presetID="2" presetClass="entr" presetSubtype="8" accel="50000" decel="50000" fill="hold" grpId="0" nodeType="with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anim calcmode="lin" valueType="num">
                                      <p:cBhvr additive="base">
                                        <p:cTn id="49" dur="500" fill="hold"/>
                                        <p:tgtEl>
                                          <p:spTgt spid="3">
                                            <p:txEl>
                                              <p:pRg st="11" end="11"/>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3">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Project</a:t>
            </a:r>
            <a:endParaRPr lang="en-GB" dirty="0"/>
          </a:p>
        </p:txBody>
      </p:sp>
      <p:sp>
        <p:nvSpPr>
          <p:cNvPr id="3" name="Content Placeholder 2"/>
          <p:cNvSpPr>
            <a:spLocks noGrp="1"/>
          </p:cNvSpPr>
          <p:nvPr>
            <p:ph idx="1"/>
          </p:nvPr>
        </p:nvSpPr>
        <p:spPr/>
        <p:txBody>
          <a:bodyPr>
            <a:normAutofit/>
          </a:bodyPr>
          <a:lstStyle/>
          <a:p>
            <a:r>
              <a:rPr lang="en-US" dirty="0" smtClean="0">
                <a:solidFill>
                  <a:srgbClr val="CCFF33"/>
                </a:solidFill>
              </a:rPr>
              <a:t>Develop an Android app for a customer</a:t>
            </a:r>
          </a:p>
          <a:p>
            <a:r>
              <a:rPr lang="en-US" dirty="0" smtClean="0">
                <a:solidFill>
                  <a:srgbClr val="CCFF33"/>
                </a:solidFill>
              </a:rPr>
              <a:t>Work in predetermined teams </a:t>
            </a:r>
          </a:p>
          <a:p>
            <a:pPr lvl="1"/>
            <a:r>
              <a:rPr lang="en-US" dirty="0" smtClean="0"/>
              <a:t>You will be assigned teams </a:t>
            </a:r>
          </a:p>
          <a:p>
            <a:pPr lvl="1"/>
            <a:r>
              <a:rPr lang="en-US" dirty="0" smtClean="0"/>
              <a:t>We start with </a:t>
            </a:r>
            <a:r>
              <a:rPr lang="en-US" dirty="0" err="1" smtClean="0"/>
              <a:t>eXtreme</a:t>
            </a:r>
            <a:r>
              <a:rPr lang="en-US" dirty="0" smtClean="0"/>
              <a:t> programming</a:t>
            </a:r>
          </a:p>
          <a:p>
            <a:pPr lvl="2"/>
            <a:r>
              <a:rPr lang="en-US" dirty="0" smtClean="0"/>
              <a:t>Then we add some other practices</a:t>
            </a:r>
          </a:p>
          <a:p>
            <a:pPr lvl="1"/>
            <a:r>
              <a:rPr lang="en-US" dirty="0" smtClean="0"/>
              <a:t>You meet with the customer during course week 2 </a:t>
            </a:r>
          </a:p>
          <a:p>
            <a:pPr lvl="2"/>
            <a:r>
              <a:rPr lang="en-US" dirty="0" smtClean="0"/>
              <a:t>and get all the requirements! </a:t>
            </a:r>
          </a:p>
          <a:p>
            <a:r>
              <a:rPr lang="en-US" dirty="0" smtClean="0">
                <a:solidFill>
                  <a:srgbClr val="CCFF33"/>
                </a:solidFill>
              </a:rPr>
              <a:t>We strive to create a realistic scenario/ environment </a:t>
            </a:r>
          </a:p>
          <a:p>
            <a:pPr lvl="1"/>
            <a:r>
              <a:rPr lang="en-US" dirty="0" smtClean="0"/>
              <a:t>We rely on a number of real-world services and tools, e.g. </a:t>
            </a:r>
          </a:p>
          <a:p>
            <a:pPr lvl="1"/>
            <a:r>
              <a:rPr lang="en-US" dirty="0" smtClean="0"/>
              <a:t>Android (SDK) </a:t>
            </a:r>
            <a:r>
              <a:rPr lang="en-US" dirty="0" err="1" smtClean="0"/>
              <a:t>GitHub</a:t>
            </a:r>
            <a:r>
              <a:rPr lang="en-US" dirty="0" smtClean="0"/>
              <a:t> / </a:t>
            </a:r>
            <a:r>
              <a:rPr lang="en-US" dirty="0" err="1" smtClean="0"/>
              <a:t>BitBucket</a:t>
            </a:r>
            <a:r>
              <a:rPr lang="en-US" dirty="0" smtClean="0"/>
              <a:t> .. </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accel="50000" decel="5000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8" accel="50000" decel="5000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accel="50000" decel="5000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8" accel="50000" decel="5000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8" accel="50000" decel="50000"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ppt_y"/>
                                          </p:val>
                                        </p:tav>
                                        <p:tav tm="100000">
                                          <p:val>
                                            <p:strVal val="#ppt_y"/>
                                          </p:val>
                                        </p:tav>
                                      </p:tavLst>
                                    </p:anim>
                                  </p:childTnLst>
                                </p:cTn>
                              </p:par>
                              <p:par>
                                <p:cTn id="31" presetID="2" presetClass="entr" presetSubtype="8" accel="50000" decel="5000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accel="50000" decel="5000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 calcmode="lin" valueType="num">
                                      <p:cBhvr additive="base">
                                        <p:cTn id="39"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3">
                                            <p:txEl>
                                              <p:pRg st="7" end="7"/>
                                            </p:txEl>
                                          </p:spTgt>
                                        </p:tgtEl>
                                        <p:attrNameLst>
                                          <p:attrName>ppt_y</p:attrName>
                                        </p:attrNameLst>
                                      </p:cBhvr>
                                      <p:tavLst>
                                        <p:tav tm="0">
                                          <p:val>
                                            <p:strVal val="#ppt_y"/>
                                          </p:val>
                                        </p:tav>
                                        <p:tav tm="100000">
                                          <p:val>
                                            <p:strVal val="#ppt_y"/>
                                          </p:val>
                                        </p:tav>
                                      </p:tavLst>
                                    </p:anim>
                                  </p:childTnLst>
                                </p:cTn>
                              </p:par>
                              <p:par>
                                <p:cTn id="41" presetID="2" presetClass="entr" presetSubtype="8" accel="50000" decel="50000"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
                                            <p:txEl>
                                              <p:pRg st="8" end="8"/>
                                            </p:txEl>
                                          </p:spTgt>
                                        </p:tgtEl>
                                        <p:attrNameLst>
                                          <p:attrName>ppt_y</p:attrName>
                                        </p:attrNameLst>
                                      </p:cBhvr>
                                      <p:tavLst>
                                        <p:tav tm="0">
                                          <p:val>
                                            <p:strVal val="#ppt_y"/>
                                          </p:val>
                                        </p:tav>
                                        <p:tav tm="100000">
                                          <p:val>
                                            <p:strVal val="#ppt_y"/>
                                          </p:val>
                                        </p:tav>
                                      </p:tavLst>
                                    </p:anim>
                                  </p:childTnLst>
                                </p:cTn>
                              </p:par>
                              <p:par>
                                <p:cTn id="45" presetID="2" presetClass="entr" presetSubtype="8" accel="50000" decel="50000" fill="hold" grpId="0" nodeType="with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 calcmode="lin" valueType="num">
                                      <p:cBhvr additive="base">
                                        <p:cTn id="47"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3">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hibit">
  <a:themeElements>
    <a:clrScheme name="Exhibit">
      <a:dk1>
        <a:sysClr val="windowText" lastClr="000000"/>
      </a:dk1>
      <a:lt1>
        <a:sysClr val="window" lastClr="FFFFFF"/>
      </a:lt1>
      <a:dk2>
        <a:srgbClr val="1C3264"/>
      </a:dk2>
      <a:lt2>
        <a:srgbClr val="CCCCCC"/>
      </a:lt2>
      <a:accent1>
        <a:srgbClr val="3399FF"/>
      </a:accent1>
      <a:accent2>
        <a:srgbClr val="69FFFF"/>
      </a:accent2>
      <a:accent3>
        <a:srgbClr val="CCFF33"/>
      </a:accent3>
      <a:accent4>
        <a:srgbClr val="3333FF"/>
      </a:accent4>
      <a:accent5>
        <a:srgbClr val="9933FF"/>
      </a:accent5>
      <a:accent6>
        <a:srgbClr val="FF33FF"/>
      </a:accent6>
      <a:hlink>
        <a:srgbClr val="6699FF"/>
      </a:hlink>
      <a:folHlink>
        <a:srgbClr val="9999CC"/>
      </a:folHlink>
    </a:clrScheme>
    <a:fontScheme name="Exhibit">
      <a:majorFont>
        <a:latin typeface="Corbel"/>
        <a:ea typeface=""/>
        <a:cs typeface=""/>
        <a:font script="Jpan" typeface="ＭＳ Ｐゴシック"/>
      </a:majorFont>
      <a:minorFont>
        <a:latin typeface="Corbel"/>
        <a:ea typeface=""/>
        <a:cs typeface=""/>
        <a:font script="Jpan" typeface="ＭＳ Ｐゴシック"/>
      </a:minorFont>
    </a:fontScheme>
    <a:fmtScheme name="Exhibit">
      <a:fillStyleLst>
        <a:solidFill>
          <a:schemeClr val="phClr"/>
        </a:solidFill>
        <a:gradFill rotWithShape="1">
          <a:gsLst>
            <a:gs pos="0">
              <a:schemeClr val="phClr">
                <a:tint val="100000"/>
                <a:shade val="50000"/>
                <a:satMod val="110000"/>
                <a:lumMod val="70000"/>
              </a:schemeClr>
            </a:gs>
            <a:gs pos="50000">
              <a:schemeClr val="phClr">
                <a:tint val="80000"/>
                <a:satMod val="135000"/>
              </a:schemeClr>
            </a:gs>
            <a:gs pos="100000">
              <a:schemeClr val="phClr">
                <a:tint val="30000"/>
                <a:satMod val="150000"/>
              </a:schemeClr>
            </a:gs>
          </a:gsLst>
          <a:lin ang="16200000" scaled="1"/>
        </a:gradFill>
        <a:gradFill rotWithShape="1">
          <a:gsLst>
            <a:gs pos="0">
              <a:schemeClr val="phClr">
                <a:shade val="50000"/>
                <a:satMod val="110000"/>
                <a:lumMod val="70000"/>
              </a:schemeClr>
            </a:gs>
            <a:gs pos="65000">
              <a:schemeClr val="phClr">
                <a:shade val="90000"/>
                <a:satMod val="200000"/>
                <a:lumMod val="110000"/>
              </a:schemeClr>
            </a:gs>
            <a:gs pos="100000">
              <a:schemeClr val="phClr">
                <a:tint val="90000"/>
                <a:shade val="100000"/>
                <a:satMod val="250000"/>
                <a:lumMod val="150000"/>
              </a:schemeClr>
            </a:gs>
          </a:gsLst>
          <a:lin ang="16200000" scaled="1"/>
        </a:gradFill>
      </a:fillStyleLst>
      <a:lnStyleLst>
        <a:ln w="31750" cap="flat" cmpd="sng" algn="ctr">
          <a:solidFill>
            <a:schemeClr val="phClr">
              <a:satMod val="105000"/>
            </a:schemeClr>
          </a:solidFill>
          <a:prstDash val="solid"/>
        </a:ln>
        <a:ln w="50800" cap="flat" cmpd="sng" algn="ctr">
          <a:solidFill>
            <a:schemeClr val="phClr">
              <a:alpha val="95000"/>
            </a:schemeClr>
          </a:solidFill>
          <a:prstDash val="solid"/>
        </a:ln>
        <a:ln w="50800" cap="flat" cmpd="sng" algn="ctr">
          <a:solidFill>
            <a:schemeClr val="phClr">
              <a:alpha val="90000"/>
            </a:schemeClr>
          </a:solidFill>
          <a:prstDash val="solid"/>
        </a:ln>
      </a:lnStyleLst>
      <a:effectStyleLst>
        <a:effectStyle>
          <a:effectLst/>
        </a:effectStyle>
        <a:effectStyle>
          <a:effectLst>
            <a:reflection blurRad="12700" stA="25000" endPos="15000" dist="50800" dir="5400000" sy="-100000" rotWithShape="0"/>
          </a:effectLst>
        </a:effectStyle>
        <a:effectStyle>
          <a:effectLst>
            <a:innerShdw blurRad="76200" dist="25400" dir="5400000">
              <a:srgbClr val="FFFFFF">
                <a:alpha val="50000"/>
              </a:srgbClr>
            </a:innerShdw>
            <a:outerShdw blurRad="254000" dist="254000" dir="5400000" sx="90000" sy="-30000" rotWithShape="0">
              <a:srgbClr val="000000">
                <a:alpha val="25000"/>
              </a:srgbClr>
            </a:outerShdw>
          </a:effectLst>
          <a:scene3d>
            <a:camera prst="orthographicFront">
              <a:rot lat="0" lon="0" rev="0"/>
            </a:camera>
            <a:lightRig rig="twoPt" dir="t">
              <a:rot lat="0" lon="0" rev="5400000"/>
            </a:lightRig>
          </a:scene3d>
          <a:sp3d>
            <a:bevelT w="0" h="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70000"/>
                <a:satMod val="120000"/>
                <a:lumMod val="30000"/>
              </a:schemeClr>
              <a:schemeClr val="phClr">
                <a:tint val="70000"/>
                <a:satMod val="500000"/>
                <a:lumMod val="5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Exhibit.thmx</Template>
  <TotalTime>553</TotalTime>
  <Words>3003</Words>
  <Application>Microsoft Macintosh PowerPoint</Application>
  <PresentationFormat>On-screen Show (4:3)</PresentationFormat>
  <Paragraphs>487</Paragraphs>
  <Slides>54</Slides>
  <Notes>3</Notes>
  <HiddenSlides>0</HiddenSlides>
  <MMClips>0</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Exhibit</vt:lpstr>
      <vt:lpstr>Agile Development Processes (EDA397/DIT191)</vt:lpstr>
      <vt:lpstr>Introductions</vt:lpstr>
      <vt:lpstr>Introductions</vt:lpstr>
      <vt:lpstr>PowerPoint Presentation</vt:lpstr>
      <vt:lpstr>General information</vt:lpstr>
      <vt:lpstr>Course information</vt:lpstr>
      <vt:lpstr>Course Webpage</vt:lpstr>
      <vt:lpstr>Course setup</vt:lpstr>
      <vt:lpstr>Project</vt:lpstr>
      <vt:lpstr>Teams</vt:lpstr>
      <vt:lpstr>Course Objectives</vt:lpstr>
      <vt:lpstr>PowerPoint Presentation</vt:lpstr>
      <vt:lpstr>Examination</vt:lpstr>
      <vt:lpstr>What is agility in Software Development?</vt:lpstr>
      <vt:lpstr>Some quick questions</vt:lpstr>
      <vt:lpstr>Taxonomy</vt:lpstr>
      <vt:lpstr>All together</vt:lpstr>
      <vt:lpstr>Development in teams</vt:lpstr>
      <vt:lpstr>Motivation for Software engineering</vt:lpstr>
      <vt:lpstr>Traditional Software development</vt:lpstr>
      <vt:lpstr>Systematic sequential development</vt:lpstr>
      <vt:lpstr>Towards concurrent development</vt:lpstr>
      <vt:lpstr>Iteration Models</vt:lpstr>
      <vt:lpstr>Incremental delivery</vt:lpstr>
      <vt:lpstr>Incremental delivery</vt:lpstr>
      <vt:lpstr>Spiral Model [Boehm]</vt:lpstr>
      <vt:lpstr>Spiral development</vt:lpstr>
      <vt:lpstr>PowerPoint Presentation</vt:lpstr>
      <vt:lpstr>What is a prototype?</vt:lpstr>
      <vt:lpstr>Prototyping approaches</vt:lpstr>
      <vt:lpstr>Evolutionary Development</vt:lpstr>
      <vt:lpstr>PowerPoint Presentation</vt:lpstr>
      <vt:lpstr>PowerPoint Presentation</vt:lpstr>
      <vt:lpstr>PowerPoint Presentation</vt:lpstr>
      <vt:lpstr>Agile Software development</vt:lpstr>
      <vt:lpstr>Agile processes</vt:lpstr>
      <vt:lpstr>Conclusions</vt:lpstr>
      <vt:lpstr>Agile Methods: eXtreme Programming (XP)</vt:lpstr>
      <vt:lpstr>Planning Game</vt:lpstr>
      <vt:lpstr>Small releases</vt:lpstr>
      <vt:lpstr>Metaphor</vt:lpstr>
      <vt:lpstr>Simple Design</vt:lpstr>
      <vt:lpstr>Testing</vt:lpstr>
      <vt:lpstr>Refactoring</vt:lpstr>
      <vt:lpstr>Pair Programming</vt:lpstr>
      <vt:lpstr>Collective Code Ownership</vt:lpstr>
      <vt:lpstr>Continuous Integration</vt:lpstr>
      <vt:lpstr>Sustainable pace (aka 40h week)</vt:lpstr>
      <vt:lpstr>On-Site Customer</vt:lpstr>
      <vt:lpstr>Coding Standards</vt:lpstr>
      <vt:lpstr>XP Practices</vt:lpstr>
      <vt:lpstr>Overview: XP in Teaching</vt:lpstr>
      <vt:lpstr>            XP:   </vt:lpstr>
      <vt:lpstr>Thursday</vt:lpstr>
    </vt:vector>
  </TitlesOfParts>
  <Company>Chalmers University of Technology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Development Processes (EDA397/DIT191)</dc:title>
  <dc:creator>Emil Börjesson</dc:creator>
  <cp:lastModifiedBy>Eric Knauss</cp:lastModifiedBy>
  <cp:revision>123</cp:revision>
  <dcterms:created xsi:type="dcterms:W3CDTF">2015-03-24T14:11:02Z</dcterms:created>
  <dcterms:modified xsi:type="dcterms:W3CDTF">2015-03-30T18:15:11Z</dcterms:modified>
</cp:coreProperties>
</file>